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9"/>
  </p:notesMasterIdLst>
  <p:sldIdLst>
    <p:sldId id="256" r:id="rId2"/>
    <p:sldId id="272" r:id="rId3"/>
    <p:sldId id="273" r:id="rId4"/>
    <p:sldId id="274" r:id="rId5"/>
    <p:sldId id="275" r:id="rId6"/>
    <p:sldId id="292" r:id="rId7"/>
    <p:sldId id="257" r:id="rId8"/>
    <p:sldId id="280" r:id="rId9"/>
    <p:sldId id="277" r:id="rId10"/>
    <p:sldId id="297" r:id="rId11"/>
    <p:sldId id="293" r:id="rId12"/>
    <p:sldId id="296" r:id="rId13"/>
    <p:sldId id="276" r:id="rId14"/>
    <p:sldId id="282" r:id="rId15"/>
    <p:sldId id="283" r:id="rId16"/>
    <p:sldId id="284" r:id="rId17"/>
    <p:sldId id="286" r:id="rId18"/>
    <p:sldId id="295" r:id="rId19"/>
    <p:sldId id="281" r:id="rId20"/>
    <p:sldId id="287" r:id="rId21"/>
    <p:sldId id="288" r:id="rId22"/>
    <p:sldId id="289" r:id="rId23"/>
    <p:sldId id="290" r:id="rId24"/>
    <p:sldId id="291" r:id="rId25"/>
    <p:sldId id="278" r:id="rId26"/>
    <p:sldId id="298" r:id="rId27"/>
    <p:sldId id="279" r:id="rId2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a Schwartz" initials="IS" lastIdx="12" clrIdx="0">
    <p:extLst>
      <p:ext uri="{19B8F6BF-5375-455C-9EA6-DF929625EA0E}">
        <p15:presenceInfo xmlns:p15="http://schemas.microsoft.com/office/powerpoint/2012/main" userId="S::Ira.Schwartz@nysed.gov::3d33fd6d-8673-4059-97b8-ab33f2cf0b35" providerId="AD"/>
      </p:ext>
    </p:extLst>
  </p:cmAuthor>
  <p:cmAuthor id="2" name="Julia Patane" initials="JP" lastIdx="19" clrIdx="1">
    <p:extLst>
      <p:ext uri="{19B8F6BF-5375-455C-9EA6-DF929625EA0E}">
        <p15:presenceInfo xmlns:p15="http://schemas.microsoft.com/office/powerpoint/2012/main" userId="S::Julia.Patane@nysed.gov::281dc375-edf5-477c-9a2a-ea9abdee29ec" providerId="AD"/>
      </p:ext>
    </p:extLst>
  </p:cmAuthor>
  <p:cmAuthor id="3" name="Shannon Tahoe" initials="ST" lastIdx="1" clrIdx="2">
    <p:extLst>
      <p:ext uri="{19B8F6BF-5375-455C-9EA6-DF929625EA0E}">
        <p15:presenceInfo xmlns:p15="http://schemas.microsoft.com/office/powerpoint/2012/main" userId="S::Shannon.Tahoe@nysed.gov::7102aaa9-bfe8-4031-8b34-d725418d5981" providerId="AD"/>
      </p:ext>
    </p:extLst>
  </p:cmAuthor>
  <p:cmAuthor id="4" name="Emily DeSantis" initials="ED" lastIdx="2" clrIdx="3">
    <p:extLst>
      <p:ext uri="{19B8F6BF-5375-455C-9EA6-DF929625EA0E}">
        <p15:presenceInfo xmlns:p15="http://schemas.microsoft.com/office/powerpoint/2012/main" userId="S::Emily.DeSantis@nysed.gov::a5a297fc-9796-4275-be81-863f2ba65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3D0D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84"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1"/>
          </a:xfrm>
          <a:prstGeom prst="rect">
            <a:avLst/>
          </a:prstGeom>
        </p:spPr>
        <p:txBody>
          <a:bodyPr vert="horz" lIns="92446" tIns="46223" rIns="92446" bIns="46223" rtlCol="0"/>
          <a:lstStyle>
            <a:lvl1pPr algn="r">
              <a:defRPr sz="1200"/>
            </a:lvl1pPr>
          </a:lstStyle>
          <a:p>
            <a:fld id="{46EFD658-5D86-44E8-8C95-BE5E135CDB3C}" type="datetimeFigureOut">
              <a:rPr lang="en-US" smtClean="0"/>
              <a:t>8/21/2020</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2446" tIns="46223" rIns="92446" bIns="46223" rtlCol="0" anchor="b"/>
          <a:lstStyle>
            <a:lvl1pPr algn="r">
              <a:defRPr sz="1200"/>
            </a:lvl1pPr>
          </a:lstStyle>
          <a:p>
            <a:fld id="{8B6A7D87-2957-4230-9E37-6BA04CBDED84}" type="slidenum">
              <a:rPr lang="en-US" smtClean="0"/>
              <a:t>‹#›</a:t>
            </a:fld>
            <a:endParaRPr lang="en-US" dirty="0"/>
          </a:p>
        </p:txBody>
      </p:sp>
    </p:spTree>
    <p:extLst>
      <p:ext uri="{BB962C8B-B14F-4D97-AF65-F5344CB8AC3E}">
        <p14:creationId xmlns:p14="http://schemas.microsoft.com/office/powerpoint/2010/main" val="204433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a:t>
            </a:fld>
            <a:endParaRPr lang="en-US" dirty="0"/>
          </a:p>
        </p:txBody>
      </p:sp>
    </p:spTree>
    <p:extLst>
      <p:ext uri="{BB962C8B-B14F-4D97-AF65-F5344CB8AC3E}">
        <p14:creationId xmlns:p14="http://schemas.microsoft.com/office/powerpoint/2010/main" val="539631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8B6A7D87-2957-4230-9E37-6BA04CBDED84}" type="slidenum">
              <a:rPr lang="en-US" smtClean="0"/>
              <a:t>10</a:t>
            </a:fld>
            <a:endParaRPr lang="en-US" dirty="0"/>
          </a:p>
        </p:txBody>
      </p:sp>
    </p:spTree>
    <p:extLst>
      <p:ext uri="{BB962C8B-B14F-4D97-AF65-F5344CB8AC3E}">
        <p14:creationId xmlns:p14="http://schemas.microsoft.com/office/powerpoint/2010/main" val="3784932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11</a:t>
            </a:fld>
            <a:endParaRPr lang="en-US" dirty="0"/>
          </a:p>
        </p:txBody>
      </p:sp>
    </p:spTree>
    <p:extLst>
      <p:ext uri="{BB962C8B-B14F-4D97-AF65-F5344CB8AC3E}">
        <p14:creationId xmlns:p14="http://schemas.microsoft.com/office/powerpoint/2010/main" val="1072263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12</a:t>
            </a:fld>
            <a:endParaRPr lang="en-US" dirty="0"/>
          </a:p>
        </p:txBody>
      </p:sp>
    </p:spTree>
    <p:extLst>
      <p:ext uri="{BB962C8B-B14F-4D97-AF65-F5344CB8AC3E}">
        <p14:creationId xmlns:p14="http://schemas.microsoft.com/office/powerpoint/2010/main" val="111100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74750"/>
            <a:ext cx="5584825" cy="3141663"/>
          </a:xfrm>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13</a:t>
            </a:fld>
            <a:endParaRPr lang="en-US" dirty="0"/>
          </a:p>
        </p:txBody>
      </p:sp>
    </p:spTree>
    <p:extLst>
      <p:ext uri="{BB962C8B-B14F-4D97-AF65-F5344CB8AC3E}">
        <p14:creationId xmlns:p14="http://schemas.microsoft.com/office/powerpoint/2010/main" val="2797331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14</a:t>
            </a:fld>
            <a:endParaRPr lang="en-US" dirty="0"/>
          </a:p>
        </p:txBody>
      </p:sp>
    </p:spTree>
    <p:extLst>
      <p:ext uri="{BB962C8B-B14F-4D97-AF65-F5344CB8AC3E}">
        <p14:creationId xmlns:p14="http://schemas.microsoft.com/office/powerpoint/2010/main" val="581233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15</a:t>
            </a:fld>
            <a:endParaRPr lang="en-US" dirty="0"/>
          </a:p>
        </p:txBody>
      </p:sp>
    </p:spTree>
    <p:extLst>
      <p:ext uri="{BB962C8B-B14F-4D97-AF65-F5344CB8AC3E}">
        <p14:creationId xmlns:p14="http://schemas.microsoft.com/office/powerpoint/2010/main" val="3047482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16</a:t>
            </a:fld>
            <a:endParaRPr lang="en-US" dirty="0"/>
          </a:p>
        </p:txBody>
      </p:sp>
    </p:spTree>
    <p:extLst>
      <p:ext uri="{BB962C8B-B14F-4D97-AF65-F5344CB8AC3E}">
        <p14:creationId xmlns:p14="http://schemas.microsoft.com/office/powerpoint/2010/main" val="430255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17</a:t>
            </a:fld>
            <a:endParaRPr lang="en-US" dirty="0"/>
          </a:p>
        </p:txBody>
      </p:sp>
    </p:spTree>
    <p:extLst>
      <p:ext uri="{BB962C8B-B14F-4D97-AF65-F5344CB8AC3E}">
        <p14:creationId xmlns:p14="http://schemas.microsoft.com/office/powerpoint/2010/main" val="1126801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40193"/>
            <a:ext cx="5618480" cy="3665459"/>
          </a:xfrm>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18</a:t>
            </a:fld>
            <a:endParaRPr lang="en-US" dirty="0"/>
          </a:p>
        </p:txBody>
      </p:sp>
    </p:spTree>
    <p:extLst>
      <p:ext uri="{BB962C8B-B14F-4D97-AF65-F5344CB8AC3E}">
        <p14:creationId xmlns:p14="http://schemas.microsoft.com/office/powerpoint/2010/main" val="3977649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19</a:t>
            </a:fld>
            <a:endParaRPr lang="en-US" dirty="0"/>
          </a:p>
        </p:txBody>
      </p:sp>
    </p:spTree>
    <p:extLst>
      <p:ext uri="{BB962C8B-B14F-4D97-AF65-F5344CB8AC3E}">
        <p14:creationId xmlns:p14="http://schemas.microsoft.com/office/powerpoint/2010/main" val="72872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3"/>
            <a:ext cx="5618480" cy="4362026"/>
          </a:xfrm>
        </p:spPr>
        <p:txBody>
          <a:bodyPr/>
          <a:lstStyle/>
          <a:p>
            <a:r>
              <a:rPr lang="en-US" sz="1400" dirty="0"/>
              <a:t>Moderator:</a:t>
            </a:r>
          </a:p>
          <a:p>
            <a:r>
              <a:rPr lang="en-US" sz="1400" dirty="0"/>
              <a:t>Welcome.  I am Dr. Robert Dillion, the Nassau BOCES Superintendent</a:t>
            </a:r>
            <a:r>
              <a:rPr lang="en-US" sz="1400" dirty="0">
                <a:latin typeface="Calibri" panose="020F0502020204030204" pitchFamily="34" charset="0"/>
                <a:ea typeface="Times New Roman" panose="02020603050405020304" pitchFamily="18" charset="0"/>
              </a:rPr>
              <a:t> and your moderator for todays’ virtual public hearing of the Monitor for the Hempstead Union Free School District. Today’s public hearing is on the subject of the duties and responsibilities of the appointed Monitor and the fiscal status of the Hempstead Union Free School District. In my role as moderator, I will explain for viewers and participants how this hearing will be conducted,  call upon speakers who wish to make comments or ask questions during this public hearing , ensure that public comments that have been received prior to the hearing are entered into the public record and, if time permits, give panelists an opportunity to answer questions that have been submitted.</a:t>
            </a:r>
          </a:p>
          <a:p>
            <a:endParaRPr lang="en-US" sz="1400" dirty="0">
              <a:solidFill>
                <a:srgbClr val="404040"/>
              </a:solidFill>
              <a:latin typeface="Calibri" panose="020F0502020204030204" pitchFamily="34" charset="0"/>
              <a:ea typeface="Times New Roman" panose="02020603050405020304" pitchFamily="18" charset="0"/>
            </a:endParaRPr>
          </a:p>
          <a:p>
            <a:r>
              <a:rPr lang="en-US" sz="1400" dirty="0">
                <a:solidFill>
                  <a:srgbClr val="404040"/>
                </a:solidFill>
                <a:latin typeface="Calibri" panose="020F0502020204030204" pitchFamily="34" charset="0"/>
                <a:ea typeface="Times New Roman" panose="02020603050405020304" pitchFamily="18" charset="0"/>
              </a:rPr>
              <a:t>I am joined this evening by Dr. William Johnson, the Monitor for the Hempstead District; Ms. Regina Armstrong, the interim superintendent of the district; and Ms. Christina Coughlin Assistant Commissioner for the Office of School Governance, Policy, and Religious and Independent Schools who will be representing the New York State Education Department. </a:t>
            </a:r>
          </a:p>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a:t>
            </a:fld>
            <a:endParaRPr lang="en-US" dirty="0"/>
          </a:p>
        </p:txBody>
      </p:sp>
      <p:sp>
        <p:nvSpPr>
          <p:cNvPr id="5" name="TextBox 4">
            <a:extLst>
              <a:ext uri="{FF2B5EF4-FFF2-40B4-BE49-F238E27FC236}">
                <a16:creationId xmlns:a16="http://schemas.microsoft.com/office/drawing/2014/main" id="{09F5B906-7994-4EE2-A0A0-625DF4BEB869}"/>
              </a:ext>
            </a:extLst>
          </p:cNvPr>
          <p:cNvSpPr txBox="1"/>
          <p:nvPr/>
        </p:nvSpPr>
        <p:spPr>
          <a:xfrm>
            <a:off x="2916259" y="2393768"/>
            <a:ext cx="189178" cy="369837"/>
          </a:xfrm>
          <a:prstGeom prst="rect">
            <a:avLst/>
          </a:prstGeom>
          <a:noFill/>
        </p:spPr>
        <p:txBody>
          <a:bodyPr wrap="none" lIns="92446" tIns="46223" rIns="92446" bIns="46223" rtlCol="0">
            <a:spAutoFit/>
          </a:bodyPr>
          <a:lstStyle/>
          <a:p>
            <a:endParaRPr lang="en-US" dirty="0"/>
          </a:p>
        </p:txBody>
      </p:sp>
    </p:spTree>
    <p:extLst>
      <p:ext uri="{BB962C8B-B14F-4D97-AF65-F5344CB8AC3E}">
        <p14:creationId xmlns:p14="http://schemas.microsoft.com/office/powerpoint/2010/main" val="2303366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20</a:t>
            </a:fld>
            <a:endParaRPr lang="en-US" dirty="0"/>
          </a:p>
        </p:txBody>
      </p:sp>
    </p:spTree>
    <p:extLst>
      <p:ext uri="{BB962C8B-B14F-4D97-AF65-F5344CB8AC3E}">
        <p14:creationId xmlns:p14="http://schemas.microsoft.com/office/powerpoint/2010/main" val="951464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21</a:t>
            </a:fld>
            <a:endParaRPr lang="en-US" dirty="0"/>
          </a:p>
        </p:txBody>
      </p:sp>
    </p:spTree>
    <p:extLst>
      <p:ext uri="{BB962C8B-B14F-4D97-AF65-F5344CB8AC3E}">
        <p14:creationId xmlns:p14="http://schemas.microsoft.com/office/powerpoint/2010/main" val="793105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22</a:t>
            </a:fld>
            <a:endParaRPr lang="en-US" dirty="0"/>
          </a:p>
        </p:txBody>
      </p:sp>
    </p:spTree>
    <p:extLst>
      <p:ext uri="{BB962C8B-B14F-4D97-AF65-F5344CB8AC3E}">
        <p14:creationId xmlns:p14="http://schemas.microsoft.com/office/powerpoint/2010/main" val="4267105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23</a:t>
            </a:fld>
            <a:endParaRPr lang="en-US" dirty="0"/>
          </a:p>
        </p:txBody>
      </p:sp>
    </p:spTree>
    <p:extLst>
      <p:ext uri="{BB962C8B-B14F-4D97-AF65-F5344CB8AC3E}">
        <p14:creationId xmlns:p14="http://schemas.microsoft.com/office/powerpoint/2010/main" val="11700005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24</a:t>
            </a:fld>
            <a:endParaRPr lang="en-US" dirty="0"/>
          </a:p>
        </p:txBody>
      </p:sp>
    </p:spTree>
    <p:extLst>
      <p:ext uri="{BB962C8B-B14F-4D97-AF65-F5344CB8AC3E}">
        <p14:creationId xmlns:p14="http://schemas.microsoft.com/office/powerpoint/2010/main" val="3080617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7830" y="4538435"/>
            <a:ext cx="5618480" cy="4028856"/>
          </a:xfrm>
        </p:spPr>
        <p:txBody>
          <a:bodyPr/>
          <a:lstStyle/>
          <a:p>
            <a:r>
              <a:rPr lang="en-US" sz="2400" dirty="0"/>
              <a:t>Describe what your next steps for community engagement will be</a:t>
            </a:r>
          </a:p>
        </p:txBody>
      </p:sp>
      <p:sp>
        <p:nvSpPr>
          <p:cNvPr id="4" name="Slide Number Placeholder 3"/>
          <p:cNvSpPr>
            <a:spLocks noGrp="1"/>
          </p:cNvSpPr>
          <p:nvPr>
            <p:ph type="sldNum" sz="quarter" idx="5"/>
          </p:nvPr>
        </p:nvSpPr>
        <p:spPr/>
        <p:txBody>
          <a:bodyPr/>
          <a:lstStyle/>
          <a:p>
            <a:fld id="{8B6A7D87-2957-4230-9E37-6BA04CBDED84}" type="slidenum">
              <a:rPr lang="en-US" smtClean="0"/>
              <a:t>25</a:t>
            </a:fld>
            <a:endParaRPr lang="en-US" dirty="0"/>
          </a:p>
        </p:txBody>
      </p:sp>
    </p:spTree>
    <p:extLst>
      <p:ext uri="{BB962C8B-B14F-4D97-AF65-F5344CB8AC3E}">
        <p14:creationId xmlns:p14="http://schemas.microsoft.com/office/powerpoint/2010/main" val="3822179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7830" y="4538435"/>
            <a:ext cx="5618480" cy="4028856"/>
          </a:xfrm>
        </p:spPr>
        <p:txBody>
          <a:bodyPr/>
          <a:lstStyle/>
          <a:p>
            <a:r>
              <a:rPr lang="en-US" sz="2400" dirty="0"/>
              <a:t>Moderator:</a:t>
            </a:r>
          </a:p>
          <a:p>
            <a:r>
              <a:rPr lang="en-US" sz="2400" dirty="0"/>
              <a:t>Thank you Dr. Johnson for that explanation of your role as monitor and the overview of the fiscal status of the Hempstead district.</a:t>
            </a:r>
          </a:p>
          <a:p>
            <a:r>
              <a:rPr lang="en-US" sz="2400" dirty="0"/>
              <a:t>I am now going to ask those persons who have signed up to speak to come forward.  Each speaker will have three minutes to make their statement and/or ask their question.  {Add technical details.}</a:t>
            </a:r>
          </a:p>
        </p:txBody>
      </p:sp>
      <p:sp>
        <p:nvSpPr>
          <p:cNvPr id="4" name="Slide Number Placeholder 3"/>
          <p:cNvSpPr>
            <a:spLocks noGrp="1"/>
          </p:cNvSpPr>
          <p:nvPr>
            <p:ph type="sldNum" sz="quarter" idx="5"/>
          </p:nvPr>
        </p:nvSpPr>
        <p:spPr/>
        <p:txBody>
          <a:bodyPr/>
          <a:lstStyle/>
          <a:p>
            <a:fld id="{8B6A7D87-2957-4230-9E37-6BA04CBDED84}" type="slidenum">
              <a:rPr lang="en-US" smtClean="0"/>
              <a:t>26</a:t>
            </a:fld>
            <a:endParaRPr lang="en-US" dirty="0"/>
          </a:p>
        </p:txBody>
      </p:sp>
    </p:spTree>
    <p:extLst>
      <p:ext uri="{BB962C8B-B14F-4D97-AF65-F5344CB8AC3E}">
        <p14:creationId xmlns:p14="http://schemas.microsoft.com/office/powerpoint/2010/main" val="3869893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4"/>
            <a:ext cx="5618480" cy="3846188"/>
          </a:xfrm>
        </p:spPr>
        <p:txBody>
          <a:bodyPr/>
          <a:lstStyle/>
          <a:p>
            <a:pPr>
              <a:spcBef>
                <a:spcPts val="1011"/>
              </a:spcBef>
              <a:buClr>
                <a:srgbClr val="9BAFB5"/>
              </a:buClr>
            </a:pPr>
            <a:r>
              <a:rPr lang="en-US" sz="1600" dirty="0"/>
              <a:t>Moderator:</a:t>
            </a:r>
          </a:p>
          <a:p>
            <a:pPr marL="231115" indent="-231115">
              <a:spcBef>
                <a:spcPts val="1011"/>
              </a:spcBef>
              <a:buClr>
                <a:srgbClr val="9BAFB5"/>
              </a:buClr>
              <a:buFont typeface="Arial" panose="020B0604020202020204" pitchFamily="34" charset="0"/>
              <a:buChar char="•"/>
            </a:pPr>
            <a:r>
              <a:rPr lang="en-US" sz="1600" dirty="0"/>
              <a:t>We want to thank everyone who participated in today’s virtual hearing.</a:t>
            </a:r>
            <a:r>
              <a:rPr lang="en-US" sz="1600" dirty="0">
                <a:solidFill>
                  <a:srgbClr val="404040"/>
                </a:solidFill>
                <a:latin typeface="Gill Sans MT" panose="020B0502020104020203"/>
              </a:rPr>
              <a:t> </a:t>
            </a:r>
            <a:r>
              <a:rPr lang="en-US" sz="1600" dirty="0"/>
              <a:t>Your participation shows your commitment to improving education in the Hempstead School District. </a:t>
            </a:r>
          </a:p>
          <a:p>
            <a:pPr marL="231115" indent="-231115">
              <a:spcBef>
                <a:spcPts val="1011"/>
              </a:spcBef>
              <a:buClr>
                <a:srgbClr val="9BAFB5"/>
              </a:buClr>
              <a:buFont typeface="Arial" panose="020B0604020202020204" pitchFamily="34" charset="0"/>
              <a:buChar char="•"/>
            </a:pPr>
            <a:r>
              <a:rPr lang="en-US" sz="1600" dirty="0"/>
              <a:t>A record of this public hearing will be made available on the district’s website. Answers to any questions that were not addressed in this hearing that are relevant to the topic will also be available in the public record.</a:t>
            </a:r>
          </a:p>
          <a:p>
            <a:pPr marL="231115" indent="-231115">
              <a:spcBef>
                <a:spcPts val="1011"/>
              </a:spcBef>
              <a:buClr>
                <a:srgbClr val="9BAFB5"/>
              </a:buClr>
              <a:buFont typeface="Arial" panose="020B0604020202020204" pitchFamily="34" charset="0"/>
              <a:buChar char="•"/>
            </a:pPr>
            <a:r>
              <a:rPr lang="en-US" sz="1600" dirty="0"/>
              <a:t>Additionally, questions that came into the chat will be delivered to the Superintendent and written responses to theses questions will be placed on the districts website.</a:t>
            </a:r>
          </a:p>
          <a:p>
            <a:pPr marL="231115" indent="-231115">
              <a:spcBef>
                <a:spcPts val="1011"/>
              </a:spcBef>
              <a:buClr>
                <a:srgbClr val="9BAFB5"/>
              </a:buClr>
              <a:buFont typeface="Arial" panose="020B0604020202020204" pitchFamily="34" charset="0"/>
              <a:buChar char="•"/>
            </a:pPr>
            <a:r>
              <a:rPr lang="en-US" sz="1600" dirty="0"/>
              <a:t>With that, we shall conclude this public hearing.  Please be well and stay safe. Goodnight.</a:t>
            </a:r>
          </a:p>
        </p:txBody>
      </p:sp>
      <p:sp>
        <p:nvSpPr>
          <p:cNvPr id="4" name="Slide Number Placeholder 3"/>
          <p:cNvSpPr>
            <a:spLocks noGrp="1"/>
          </p:cNvSpPr>
          <p:nvPr>
            <p:ph type="sldNum" sz="quarter" idx="5"/>
          </p:nvPr>
        </p:nvSpPr>
        <p:spPr/>
        <p:txBody>
          <a:bodyPr/>
          <a:lstStyle/>
          <a:p>
            <a:fld id="{8B6A7D87-2957-4230-9E37-6BA04CBDED84}" type="slidenum">
              <a:rPr lang="en-US" smtClean="0"/>
              <a:t>27</a:t>
            </a:fld>
            <a:endParaRPr lang="en-US" dirty="0"/>
          </a:p>
        </p:txBody>
      </p:sp>
    </p:spTree>
    <p:extLst>
      <p:ext uri="{BB962C8B-B14F-4D97-AF65-F5344CB8AC3E}">
        <p14:creationId xmlns:p14="http://schemas.microsoft.com/office/powerpoint/2010/main" val="3206238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Moderator:</a:t>
            </a:r>
          </a:p>
          <a:p>
            <a:r>
              <a:rPr lang="en-US" sz="1400" dirty="0"/>
              <a:t>Our agenda for the today’s meeting is as follows:</a:t>
            </a:r>
          </a:p>
          <a:p>
            <a:pPr marL="173336" indent="-173336">
              <a:buFontTx/>
              <a:buChar char="-"/>
            </a:pPr>
            <a:r>
              <a:rPr lang="en-US" sz="1400" dirty="0"/>
              <a:t>I will first explain how this virtual public hearing will be conducted and how persons may participate in the hearing.</a:t>
            </a:r>
          </a:p>
          <a:p>
            <a:pPr marL="173336" indent="-173336">
              <a:buFontTx/>
              <a:buChar char="-"/>
            </a:pPr>
            <a:r>
              <a:rPr lang="en-US" sz="1400" dirty="0"/>
              <a:t>Next, Dr. Johnson will do a presentation on the fiscal matters that are covered in the legislation so that we all can have some common information about this topic.</a:t>
            </a:r>
          </a:p>
          <a:p>
            <a:pPr marL="173336" indent="-173336">
              <a:buFontTx/>
              <a:buChar char="-"/>
            </a:pPr>
            <a:r>
              <a:rPr lang="en-US" sz="1400" dirty="0"/>
              <a:t>Next, I will provide an opportunity for persons who have registered for  this public hearing to make comments regarding this topic.</a:t>
            </a:r>
          </a:p>
          <a:p>
            <a:pPr marL="173336" indent="-173336">
              <a:buFontTx/>
              <a:buChar char="-"/>
            </a:pPr>
            <a:r>
              <a:rPr lang="en-US" sz="1400" dirty="0"/>
              <a:t>This will be followed if time allows by my summarizing public comments that we have received prior to this meeting.</a:t>
            </a:r>
          </a:p>
          <a:p>
            <a:pPr marL="173336" indent="-173336">
              <a:buFontTx/>
              <a:buChar char="-"/>
            </a:pPr>
            <a:r>
              <a:rPr lang="en-US" sz="1400" dirty="0"/>
              <a:t>Next if time allows Dr. Johnson and Christina Coughlin will respond to questions that were submitted prior to the hearing. </a:t>
            </a:r>
          </a:p>
          <a:p>
            <a:endParaRPr lang="en-US" sz="1400" dirty="0"/>
          </a:p>
          <a:p>
            <a:endParaRPr lang="en-US" dirty="0"/>
          </a:p>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3</a:t>
            </a:fld>
            <a:endParaRPr lang="en-US" dirty="0"/>
          </a:p>
        </p:txBody>
      </p:sp>
    </p:spTree>
    <p:extLst>
      <p:ext uri="{BB962C8B-B14F-4D97-AF65-F5344CB8AC3E}">
        <p14:creationId xmlns:p14="http://schemas.microsoft.com/office/powerpoint/2010/main" val="224196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Moderator:</a:t>
            </a:r>
          </a:p>
          <a:p>
            <a:r>
              <a:rPr lang="en-US" dirty="0"/>
              <a:t>After Dr. Johnson has finished his presentation we will open it up for questions from everyone who pre-registered by e-mailing us indicating that they would like to speak today. </a:t>
            </a:r>
          </a:p>
          <a:p>
            <a:r>
              <a:rPr lang="en-US" dirty="0"/>
              <a:t>When the time comes for public comments, I will call upon each speaker in the order they signed up to speak. </a:t>
            </a:r>
          </a:p>
          <a:p>
            <a:r>
              <a:rPr lang="en-US" dirty="0"/>
              <a:t>When I call your name, your microphone will be unmuted. You will be given three minutes to make your statement. When you have 30 seconds remaining in your allotted time, I will inform you. After 3 minutes, I will thank you for your statement, mute your microphone and move on to the next speaker. </a:t>
            </a:r>
          </a:p>
          <a:p>
            <a:r>
              <a:rPr lang="en-US" dirty="0"/>
              <a:t>If anyone wants to submit a comment who did not e-mail us you can still submit your comment via email</a:t>
            </a:r>
            <a:r>
              <a:rPr lang="en-US" b="1" dirty="0">
                <a:cs typeface="Calibri" panose="020F0502020204030204" pitchFamily="34" charset="0"/>
              </a:rPr>
              <a:t> </a:t>
            </a:r>
            <a:r>
              <a:rPr lang="en-US" dirty="0"/>
              <a:t>and your comment will be made part of the record of this hearing.</a:t>
            </a:r>
          </a:p>
        </p:txBody>
      </p:sp>
      <p:sp>
        <p:nvSpPr>
          <p:cNvPr id="4" name="Slide Number Placeholder 3"/>
          <p:cNvSpPr>
            <a:spLocks noGrp="1"/>
          </p:cNvSpPr>
          <p:nvPr>
            <p:ph type="sldNum" sz="quarter" idx="5"/>
          </p:nvPr>
        </p:nvSpPr>
        <p:spPr/>
        <p:txBody>
          <a:bodyPr/>
          <a:lstStyle/>
          <a:p>
            <a:fld id="{8B6A7D87-2957-4230-9E37-6BA04CBDED84}" type="slidenum">
              <a:rPr lang="en-US" smtClean="0"/>
              <a:t>4</a:t>
            </a:fld>
            <a:endParaRPr lang="en-US" dirty="0"/>
          </a:p>
        </p:txBody>
      </p:sp>
    </p:spTree>
    <p:extLst>
      <p:ext uri="{BB962C8B-B14F-4D97-AF65-F5344CB8AC3E}">
        <p14:creationId xmlns:p14="http://schemas.microsoft.com/office/powerpoint/2010/main" val="216637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9253"/>
            <a:ext cx="5618480" cy="3986925"/>
          </a:xfrm>
        </p:spPr>
        <p:txBody>
          <a:bodyPr/>
          <a:lstStyle/>
          <a:p>
            <a:r>
              <a:rPr lang="en-US" sz="1400" dirty="0"/>
              <a:t>Bill’s presentation begins here:</a:t>
            </a:r>
          </a:p>
          <a:p>
            <a:r>
              <a:rPr lang="en-US" dirty="0"/>
              <a:t>Thank you, Dr. Dillon and welcome to all who are participating in tonight’s virtual hearing.  I am William Johnson, the Monitor appointed by the Commissioner to the Hempstead Union Free School District. I have decades of experience in education. For the past 34 years I served as the Superintendent of the Rockville Centre Union Free School District. Prior to serving as superintendent I held numerous leadership roles in the District including in the areas of Curriculum and Instruction, Special Education and Business.  I am very familiar with the academic and fiscal challenges faced by districts such as Hempstead.</a:t>
            </a:r>
          </a:p>
          <a:p>
            <a:r>
              <a:rPr lang="en-US" dirty="0"/>
              <a:t>This hearing is being conducted to meet the requirements of a new State law that directs the Commissioner of Education to appoint a monitor to the Hempstead Union Free School District. The Hempstead School District is not unique in this regard.  Similar provisions of law also require the Commissioner to appoint Monitors to the Rochester and Wyandanch School Districts.  A somewhat different provision of law establishes monitors for the East Ramapo School District.  As the Monitor for Hempstead, I am charged with providing oversight, guidance and technical assistance related to the academic and fiscal policies, practices, programs, and decisions of the school district and its board of education and superintendent.  </a:t>
            </a:r>
          </a:p>
        </p:txBody>
      </p:sp>
      <p:sp>
        <p:nvSpPr>
          <p:cNvPr id="4" name="Slide Number Placeholder 3"/>
          <p:cNvSpPr>
            <a:spLocks noGrp="1"/>
          </p:cNvSpPr>
          <p:nvPr>
            <p:ph type="sldNum" sz="quarter" idx="5"/>
          </p:nvPr>
        </p:nvSpPr>
        <p:spPr/>
        <p:txBody>
          <a:bodyPr/>
          <a:lstStyle/>
          <a:p>
            <a:fld id="{8B6A7D87-2957-4230-9E37-6BA04CBDED84}" type="slidenum">
              <a:rPr lang="en-US" smtClean="0"/>
              <a:t>5</a:t>
            </a:fld>
            <a:endParaRPr lang="en-US" dirty="0"/>
          </a:p>
        </p:txBody>
      </p:sp>
    </p:spTree>
    <p:extLst>
      <p:ext uri="{BB962C8B-B14F-4D97-AF65-F5344CB8AC3E}">
        <p14:creationId xmlns:p14="http://schemas.microsoft.com/office/powerpoint/2010/main" val="2341032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7D87-2957-4230-9E37-6BA04CBDED84}" type="slidenum">
              <a:rPr lang="en-US" smtClean="0"/>
              <a:t>6</a:t>
            </a:fld>
            <a:endParaRPr lang="en-US" dirty="0"/>
          </a:p>
        </p:txBody>
      </p:sp>
    </p:spTree>
    <p:extLst>
      <p:ext uri="{BB962C8B-B14F-4D97-AF65-F5344CB8AC3E}">
        <p14:creationId xmlns:p14="http://schemas.microsoft.com/office/powerpoint/2010/main" val="949635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3"/>
            <a:ext cx="5618480" cy="4731983"/>
          </a:xfrm>
        </p:spPr>
        <p:txBody>
          <a:bodyPr/>
          <a:lstStyle/>
          <a:p>
            <a:r>
              <a:rPr lang="en-US" sz="1600" dirty="0"/>
              <a:t>The public hearing we are conducting today is required by the State law that established the position of Monitor.  We are doing the hearings this month because by law they must be conducted within 60 days of my appointment. </a:t>
            </a:r>
          </a:p>
          <a:p>
            <a:r>
              <a:rPr lang="en-US" sz="1600" dirty="0"/>
              <a:t>The topic of the first hearing was on governance and intervention issues and the role of the State Education Commissioner, the NYS Education Department, and the Board of Regents. </a:t>
            </a:r>
          </a:p>
          <a:p>
            <a:r>
              <a:rPr lang="en-US" sz="1600" dirty="0"/>
              <a:t>The topic of the second hearing focused on the academic performance of the district. </a:t>
            </a:r>
          </a:p>
          <a:p>
            <a:r>
              <a:rPr lang="en-US" sz="1600" dirty="0"/>
              <a:t>At the second hearing we received numerous comments relating to the reopening of schools. Questions relating to the reopening of schools can be addressed at the Hempstead Reopening Virtual Meetings. There are still three of these meetings that will take place. Two meetings will take place for Pre-K Orientation for the Marshall school on August 26</a:t>
            </a:r>
            <a:r>
              <a:rPr lang="en-US" sz="1600" baseline="30000" dirty="0"/>
              <a:t>th</a:t>
            </a:r>
            <a:r>
              <a:rPr lang="en-US" sz="1600" dirty="0"/>
              <a:t> - one at 10am and one at 12:30pm. Additionally, there will be a reopening meeting for the Joseph McNeil school on August 31 at 1pm.</a:t>
            </a:r>
          </a:p>
        </p:txBody>
      </p:sp>
      <p:sp>
        <p:nvSpPr>
          <p:cNvPr id="4" name="Slide Number Placeholder 3"/>
          <p:cNvSpPr>
            <a:spLocks noGrp="1"/>
          </p:cNvSpPr>
          <p:nvPr>
            <p:ph type="sldNum" sz="quarter" idx="5"/>
          </p:nvPr>
        </p:nvSpPr>
        <p:spPr/>
        <p:txBody>
          <a:bodyPr/>
          <a:lstStyle/>
          <a:p>
            <a:fld id="{8B6A7D87-2957-4230-9E37-6BA04CBDED84}" type="slidenum">
              <a:rPr lang="en-US" smtClean="0"/>
              <a:t>7</a:t>
            </a:fld>
            <a:endParaRPr lang="en-US" dirty="0"/>
          </a:p>
        </p:txBody>
      </p:sp>
    </p:spTree>
    <p:extLst>
      <p:ext uri="{BB962C8B-B14F-4D97-AF65-F5344CB8AC3E}">
        <p14:creationId xmlns:p14="http://schemas.microsoft.com/office/powerpoint/2010/main" val="1009274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8B6A7D87-2957-4230-9E37-6BA04CBDED84}" type="slidenum">
              <a:rPr lang="en-US" smtClean="0"/>
              <a:t>8</a:t>
            </a:fld>
            <a:endParaRPr lang="en-US" dirty="0"/>
          </a:p>
        </p:txBody>
      </p:sp>
    </p:spTree>
    <p:extLst>
      <p:ext uri="{BB962C8B-B14F-4D97-AF65-F5344CB8AC3E}">
        <p14:creationId xmlns:p14="http://schemas.microsoft.com/office/powerpoint/2010/main" val="2418613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8B6A7D87-2957-4230-9E37-6BA04CBDED84}" type="slidenum">
              <a:rPr lang="en-US" smtClean="0"/>
              <a:t>9</a:t>
            </a:fld>
            <a:endParaRPr lang="en-US" dirty="0"/>
          </a:p>
        </p:txBody>
      </p:sp>
    </p:spTree>
    <p:extLst>
      <p:ext uri="{BB962C8B-B14F-4D97-AF65-F5344CB8AC3E}">
        <p14:creationId xmlns:p14="http://schemas.microsoft.com/office/powerpoint/2010/main" val="187719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C782D12-7F6E-47E9-91E5-0D0EDCE59BE0}"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DC063-A836-433D-8251-8C651E762195}" type="datetime1">
              <a:rPr lang="en-US" smtClean="0"/>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7A02E-E8F8-4CD5-90F0-1A4E183BA5A1}" type="datetime1">
              <a:rPr lang="en-US" smtClean="0"/>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C0E1C-6DE0-45A6-8D44-2854AECC54E7}"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5A696381-033A-4756-B0D5-2B8E6710608D}"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6F197D2-1AAE-4A83-975F-49811C19DE8F}" type="datetime1">
              <a:rPr lang="en-US" smtClean="0"/>
              <a:t>8/21/2020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DDD0AAF-9B36-4341-967E-2F9A9B7A1159}" type="datetime1">
              <a:rPr lang="en-US" smtClean="0"/>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70F993-9602-4C78-88B5-A0020F12F7D4}" type="datetime1">
              <a:rPr lang="en-US" smtClean="0"/>
              <a:t>8/21/2020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30159D-D8E1-442B-BCCB-E3397A150F3B}" type="datetime1">
              <a:rPr lang="en-US" smtClean="0"/>
              <a:t>8/21/2020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5EE0AEA-1B69-4F7E-BDE5-08812479438C}" type="datetime1">
              <a:rPr lang="en-US" smtClean="0"/>
              <a:t>8/21/2020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29E2BAE-C135-4A27-B62D-E6D6DCC76A15}" type="datetime1">
              <a:rPr lang="en-US" smtClean="0"/>
              <a:t>8/21/2020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B0FBE00-FC87-49FA-A0D2-61CA888C919B}" type="datetime1">
              <a:rPr lang="en-US" smtClean="0"/>
              <a:t>8/21/2020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hempsteadschools.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wjohnson@hempsteadschool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E1D98-7A9B-453D-BD05-22C5D96BE6D7}"/>
              </a:ext>
            </a:extLst>
          </p:cNvPr>
          <p:cNvSpPr>
            <a:spLocks noGrp="1"/>
          </p:cNvSpPr>
          <p:nvPr>
            <p:ph type="ctrTitle"/>
          </p:nvPr>
        </p:nvSpPr>
        <p:spPr/>
        <p:txBody>
          <a:bodyPr>
            <a:normAutofit fontScale="90000"/>
          </a:bodyPr>
          <a:lstStyle/>
          <a:p>
            <a:r>
              <a:rPr lang="en-US" dirty="0"/>
              <a:t>Monitor of the Hempstead union free school district Public hearing </a:t>
            </a:r>
          </a:p>
        </p:txBody>
      </p:sp>
      <p:sp>
        <p:nvSpPr>
          <p:cNvPr id="3" name="Subtitle 2">
            <a:extLst>
              <a:ext uri="{FF2B5EF4-FFF2-40B4-BE49-F238E27FC236}">
                <a16:creationId xmlns:a16="http://schemas.microsoft.com/office/drawing/2014/main" id="{71BCC7E3-EE74-407F-A1CE-551006F5205E}"/>
              </a:ext>
            </a:extLst>
          </p:cNvPr>
          <p:cNvSpPr>
            <a:spLocks noGrp="1"/>
          </p:cNvSpPr>
          <p:nvPr>
            <p:ph type="subTitle" idx="1"/>
          </p:nvPr>
        </p:nvSpPr>
        <p:spPr/>
        <p:txBody>
          <a:bodyPr>
            <a:normAutofit/>
          </a:bodyPr>
          <a:lstStyle/>
          <a:p>
            <a:r>
              <a:rPr lang="en-US" sz="2500" dirty="0"/>
              <a:t>August 24, 2020</a:t>
            </a:r>
          </a:p>
        </p:txBody>
      </p:sp>
      <p:sp>
        <p:nvSpPr>
          <p:cNvPr id="4" name="Slide Number Placeholder 3">
            <a:extLst>
              <a:ext uri="{FF2B5EF4-FFF2-40B4-BE49-F238E27FC236}">
                <a16:creationId xmlns:a16="http://schemas.microsoft.com/office/drawing/2014/main" id="{6EE3922D-A15C-4328-AD61-462DF3B62A7C}"/>
              </a:ext>
            </a:extLst>
          </p:cNvPr>
          <p:cNvSpPr>
            <a:spLocks noGrp="1"/>
          </p:cNvSpPr>
          <p:nvPr>
            <p:ph type="sldNum" sz="quarter" idx="12"/>
          </p:nvPr>
        </p:nvSpPr>
        <p:spPr/>
        <p:txBody>
          <a:bodyPr/>
          <a:lstStyle/>
          <a:p>
            <a:fld id="{8A7A6979-0714-4377-B894-6BE4C2D6E202}" type="slidenum">
              <a:rPr lang="en-US" smtClean="0"/>
              <a:pPr/>
              <a:t>1</a:t>
            </a:fld>
            <a:endParaRPr lang="en-US" dirty="0"/>
          </a:p>
        </p:txBody>
      </p:sp>
    </p:spTree>
    <p:extLst>
      <p:ext uri="{BB962C8B-B14F-4D97-AF65-F5344CB8AC3E}">
        <p14:creationId xmlns:p14="http://schemas.microsoft.com/office/powerpoint/2010/main" val="155077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Hempstead Budgets for the 2020-21 school year: Initial Observations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908313"/>
            <a:ext cx="8779512" cy="4830111"/>
          </a:xfrm>
        </p:spPr>
        <p:txBody>
          <a:bodyPr>
            <a:noAutofit/>
          </a:bodyPr>
          <a:lstStyle/>
          <a:p>
            <a:pPr marL="0" indent="0">
              <a:buNone/>
            </a:pPr>
            <a:r>
              <a:rPr lang="en-US" sz="3200" dirty="0">
                <a:solidFill>
                  <a:srgbClr val="404040"/>
                </a:solidFill>
              </a:rPr>
              <a:t>Due to the fact that I was appointed on July 1</a:t>
            </a:r>
            <a:r>
              <a:rPr lang="en-US" sz="3200" baseline="30000" dirty="0">
                <a:solidFill>
                  <a:srgbClr val="404040"/>
                </a:solidFill>
              </a:rPr>
              <a:t>st</a:t>
            </a:r>
            <a:r>
              <a:rPr lang="en-US" sz="3200" dirty="0">
                <a:solidFill>
                  <a:srgbClr val="404040"/>
                </a:solidFill>
              </a:rPr>
              <a:t>, 2020, I did not have any input into the development of the 2020-21 school budget.  </a:t>
            </a:r>
          </a:p>
          <a:p>
            <a:pPr marL="0" indent="0">
              <a:buNone/>
            </a:pPr>
            <a:r>
              <a:rPr lang="en-US" sz="3200" dirty="0">
                <a:solidFill>
                  <a:srgbClr val="404040"/>
                </a:solidFill>
              </a:rPr>
              <a:t>My role in the financial condition of the school district will begin with the 2020-21 year-end condition and the 2021-22 budget.</a:t>
            </a:r>
          </a:p>
          <a:p>
            <a:pPr marL="0" indent="0">
              <a:buNone/>
            </a:pPr>
            <a:endParaRPr lang="en-US" sz="2400" dirty="0">
              <a:solidFill>
                <a:srgbClr val="404040"/>
              </a:solidFill>
            </a:endParaRPr>
          </a:p>
        </p:txBody>
      </p:sp>
      <p:sp>
        <p:nvSpPr>
          <p:cNvPr id="4" name="Slide Number Placeholder 3">
            <a:extLst>
              <a:ext uri="{FF2B5EF4-FFF2-40B4-BE49-F238E27FC236}">
                <a16:creationId xmlns:a16="http://schemas.microsoft.com/office/drawing/2014/main" id="{9E5F03FF-B924-423C-BB2E-EDEFBE896D2E}"/>
              </a:ext>
            </a:extLst>
          </p:cNvPr>
          <p:cNvSpPr>
            <a:spLocks noGrp="1"/>
          </p:cNvSpPr>
          <p:nvPr>
            <p:ph type="sldNum" sz="quarter" idx="12"/>
          </p:nvPr>
        </p:nvSpPr>
        <p:spPr/>
        <p:txBody>
          <a:bodyPr/>
          <a:lstStyle/>
          <a:p>
            <a:fld id="{8A7A6979-0714-4377-B894-6BE4C2D6E202}" type="slidenum">
              <a:rPr lang="en-US" smtClean="0"/>
              <a:pPr/>
              <a:t>10</a:t>
            </a:fld>
            <a:endParaRPr lang="en-US" dirty="0"/>
          </a:p>
        </p:txBody>
      </p:sp>
    </p:spTree>
    <p:extLst>
      <p:ext uri="{BB962C8B-B14F-4D97-AF65-F5344CB8AC3E}">
        <p14:creationId xmlns:p14="http://schemas.microsoft.com/office/powerpoint/2010/main" val="1709768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03B1-AFA1-40BB-8891-C06EB4B51B68}"/>
              </a:ext>
            </a:extLst>
          </p:cNvPr>
          <p:cNvSpPr>
            <a:spLocks noGrp="1"/>
          </p:cNvSpPr>
          <p:nvPr>
            <p:ph type="title"/>
          </p:nvPr>
        </p:nvSpPr>
        <p:spPr>
          <a:xfrm>
            <a:off x="2231136" y="384313"/>
            <a:ext cx="7729728" cy="1166191"/>
          </a:xfrm>
        </p:spPr>
        <p:txBody>
          <a:bodyPr/>
          <a:lstStyle/>
          <a:p>
            <a:r>
              <a:rPr lang="en-US" dirty="0"/>
              <a:t>Hempstead 2019-20 Budget Facts</a:t>
            </a:r>
          </a:p>
        </p:txBody>
      </p:sp>
      <p:sp>
        <p:nvSpPr>
          <p:cNvPr id="3" name="Content Placeholder 2">
            <a:extLst>
              <a:ext uri="{FF2B5EF4-FFF2-40B4-BE49-F238E27FC236}">
                <a16:creationId xmlns:a16="http://schemas.microsoft.com/office/drawing/2014/main" id="{419CD5D3-BE81-40AD-862C-7DD6C26F00E4}"/>
              </a:ext>
            </a:extLst>
          </p:cNvPr>
          <p:cNvSpPr>
            <a:spLocks noGrp="1"/>
          </p:cNvSpPr>
          <p:nvPr>
            <p:ph idx="1"/>
          </p:nvPr>
        </p:nvSpPr>
        <p:spPr>
          <a:xfrm>
            <a:off x="2231136" y="1855304"/>
            <a:ext cx="8389972" cy="4837043"/>
          </a:xfrm>
        </p:spPr>
        <p:txBody>
          <a:bodyPr>
            <a:normAutofit fontScale="92500" lnSpcReduction="20000"/>
          </a:bodyPr>
          <a:lstStyle/>
          <a:p>
            <a:r>
              <a:rPr lang="en-US" sz="3500" dirty="0">
                <a:solidFill>
                  <a:schemeClr val="tx1">
                    <a:lumMod val="75000"/>
                    <a:lumOff val="25000"/>
                  </a:schemeClr>
                </a:solidFill>
              </a:rPr>
              <a:t>The 2019-20 budget was $221,507,736</a:t>
            </a:r>
          </a:p>
          <a:p>
            <a:r>
              <a:rPr lang="en-US" sz="2800" dirty="0">
                <a:solidFill>
                  <a:schemeClr val="tx1">
                    <a:lumMod val="75000"/>
                    <a:lumOff val="25000"/>
                  </a:schemeClr>
                </a:solidFill>
              </a:rPr>
              <a:t>The revenues supporting this budget arise from:</a:t>
            </a:r>
          </a:p>
          <a:p>
            <a:pPr lvl="8"/>
            <a:r>
              <a:rPr lang="en-US" sz="2800" dirty="0">
                <a:solidFill>
                  <a:schemeClr val="tx1">
                    <a:lumMod val="75000"/>
                    <a:lumOff val="25000"/>
                  </a:schemeClr>
                </a:solidFill>
              </a:rPr>
              <a:t>State Aid 	   $134,503,565	(61%)</a:t>
            </a:r>
          </a:p>
          <a:p>
            <a:pPr lvl="8"/>
            <a:r>
              <a:rPr lang="en-US" sz="2800" dirty="0">
                <a:solidFill>
                  <a:schemeClr val="tx1">
                    <a:lumMod val="75000"/>
                    <a:lumOff val="25000"/>
                  </a:schemeClr>
                </a:solidFill>
              </a:rPr>
              <a:t>Tax Levy	   $  75,974,370	(34%)</a:t>
            </a:r>
          </a:p>
          <a:p>
            <a:pPr lvl="8"/>
            <a:r>
              <a:rPr lang="en-US" sz="2800" dirty="0">
                <a:solidFill>
                  <a:schemeClr val="tx1">
                    <a:lumMod val="75000"/>
                    <a:lumOff val="25000"/>
                  </a:schemeClr>
                </a:solidFill>
              </a:rPr>
              <a:t>Miscellaneous  $  11,069,801	( 5%)</a:t>
            </a:r>
          </a:p>
          <a:p>
            <a:r>
              <a:rPr lang="en-US" sz="2800" dirty="0">
                <a:solidFill>
                  <a:schemeClr val="tx1">
                    <a:lumMod val="75000"/>
                    <a:lumOff val="25000"/>
                  </a:schemeClr>
                </a:solidFill>
              </a:rPr>
              <a:t>Budget increases over the last four years:</a:t>
            </a:r>
          </a:p>
          <a:p>
            <a:pPr lvl="7"/>
            <a:r>
              <a:rPr lang="en-US" sz="2800" dirty="0">
                <a:solidFill>
                  <a:schemeClr val="tx1">
                    <a:lumMod val="75000"/>
                    <a:lumOff val="25000"/>
                  </a:schemeClr>
                </a:solidFill>
              </a:rPr>
              <a:t>20-21	1.74%</a:t>
            </a:r>
          </a:p>
          <a:p>
            <a:pPr lvl="7"/>
            <a:r>
              <a:rPr lang="en-US" sz="2800" dirty="0">
                <a:solidFill>
                  <a:schemeClr val="tx1">
                    <a:lumMod val="75000"/>
                    <a:lumOff val="25000"/>
                  </a:schemeClr>
                </a:solidFill>
              </a:rPr>
              <a:t>19-20	3.00%</a:t>
            </a:r>
          </a:p>
          <a:p>
            <a:pPr lvl="7"/>
            <a:r>
              <a:rPr lang="en-US" sz="2800" dirty="0">
                <a:solidFill>
                  <a:schemeClr val="tx1">
                    <a:lumMod val="75000"/>
                    <a:lumOff val="25000"/>
                  </a:schemeClr>
                </a:solidFill>
              </a:rPr>
              <a:t>18-19	6.10%</a:t>
            </a:r>
          </a:p>
          <a:p>
            <a:pPr lvl="7"/>
            <a:r>
              <a:rPr lang="en-US" sz="2800" dirty="0">
                <a:solidFill>
                  <a:schemeClr val="tx1">
                    <a:lumMod val="75000"/>
                    <a:lumOff val="25000"/>
                  </a:schemeClr>
                </a:solidFill>
              </a:rPr>
              <a:t>17-18	7.20%</a:t>
            </a:r>
          </a:p>
          <a:p>
            <a:pPr lvl="7"/>
            <a:endParaRPr lang="en-US" sz="2000" dirty="0"/>
          </a:p>
          <a:p>
            <a:pPr lvl="7"/>
            <a:endParaRPr lang="en-US" sz="2000" dirty="0"/>
          </a:p>
          <a:p>
            <a:endParaRPr lang="en-US" dirty="0"/>
          </a:p>
        </p:txBody>
      </p:sp>
      <p:sp>
        <p:nvSpPr>
          <p:cNvPr id="4" name="Slide Number Placeholder 3">
            <a:extLst>
              <a:ext uri="{FF2B5EF4-FFF2-40B4-BE49-F238E27FC236}">
                <a16:creationId xmlns:a16="http://schemas.microsoft.com/office/drawing/2014/main" id="{1DC41B3D-C5B3-49FE-BA15-E26E601FF909}"/>
              </a:ext>
            </a:extLst>
          </p:cNvPr>
          <p:cNvSpPr>
            <a:spLocks noGrp="1"/>
          </p:cNvSpPr>
          <p:nvPr>
            <p:ph type="sldNum" sz="quarter" idx="12"/>
          </p:nvPr>
        </p:nvSpPr>
        <p:spPr/>
        <p:txBody>
          <a:bodyPr/>
          <a:lstStyle/>
          <a:p>
            <a:fld id="{8A7A6979-0714-4377-B894-6BE4C2D6E202}" type="slidenum">
              <a:rPr lang="en-US" smtClean="0"/>
              <a:pPr/>
              <a:t>11</a:t>
            </a:fld>
            <a:endParaRPr lang="en-US" dirty="0"/>
          </a:p>
        </p:txBody>
      </p:sp>
    </p:spTree>
    <p:extLst>
      <p:ext uri="{BB962C8B-B14F-4D97-AF65-F5344CB8AC3E}">
        <p14:creationId xmlns:p14="http://schemas.microsoft.com/office/powerpoint/2010/main" val="172756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03B1-AFA1-40BB-8891-C06EB4B51B68}"/>
              </a:ext>
            </a:extLst>
          </p:cNvPr>
          <p:cNvSpPr>
            <a:spLocks noGrp="1"/>
          </p:cNvSpPr>
          <p:nvPr>
            <p:ph type="title"/>
          </p:nvPr>
        </p:nvSpPr>
        <p:spPr>
          <a:xfrm>
            <a:off x="2231136" y="384313"/>
            <a:ext cx="7729728" cy="1166191"/>
          </a:xfrm>
        </p:spPr>
        <p:txBody>
          <a:bodyPr/>
          <a:lstStyle/>
          <a:p>
            <a:r>
              <a:rPr lang="en-US" dirty="0"/>
              <a:t>Hempstead 2020-21 Budget Facts</a:t>
            </a:r>
          </a:p>
        </p:txBody>
      </p:sp>
      <p:sp>
        <p:nvSpPr>
          <p:cNvPr id="3" name="Content Placeholder 2">
            <a:extLst>
              <a:ext uri="{FF2B5EF4-FFF2-40B4-BE49-F238E27FC236}">
                <a16:creationId xmlns:a16="http://schemas.microsoft.com/office/drawing/2014/main" id="{419CD5D3-BE81-40AD-862C-7DD6C26F00E4}"/>
              </a:ext>
            </a:extLst>
          </p:cNvPr>
          <p:cNvSpPr>
            <a:spLocks noGrp="1"/>
          </p:cNvSpPr>
          <p:nvPr>
            <p:ph idx="1"/>
          </p:nvPr>
        </p:nvSpPr>
        <p:spPr>
          <a:xfrm>
            <a:off x="2231135" y="1855304"/>
            <a:ext cx="8164889" cy="4837043"/>
          </a:xfrm>
        </p:spPr>
        <p:txBody>
          <a:bodyPr>
            <a:normAutofit/>
          </a:bodyPr>
          <a:lstStyle/>
          <a:p>
            <a:r>
              <a:rPr lang="en-US" sz="3200" dirty="0">
                <a:solidFill>
                  <a:schemeClr val="tx1">
                    <a:lumMod val="75000"/>
                    <a:lumOff val="25000"/>
                  </a:schemeClr>
                </a:solidFill>
              </a:rPr>
              <a:t>The 2020-21 budget is</a:t>
            </a:r>
            <a:r>
              <a:rPr lang="es-ES" sz="3200" dirty="0">
                <a:solidFill>
                  <a:schemeClr val="tx1">
                    <a:lumMod val="75000"/>
                    <a:lumOff val="25000"/>
                  </a:schemeClr>
                </a:solidFill>
              </a:rPr>
              <a:t> $225,364,654</a:t>
            </a:r>
            <a:endParaRPr lang="en-US" sz="3200" dirty="0">
              <a:solidFill>
                <a:schemeClr val="tx1">
                  <a:lumMod val="75000"/>
                  <a:lumOff val="25000"/>
                </a:schemeClr>
              </a:solidFill>
            </a:endParaRPr>
          </a:p>
          <a:p>
            <a:r>
              <a:rPr lang="en-US" sz="2600" dirty="0">
                <a:solidFill>
                  <a:schemeClr val="tx1">
                    <a:lumMod val="75000"/>
                    <a:lumOff val="25000"/>
                  </a:schemeClr>
                </a:solidFill>
              </a:rPr>
              <a:t>The revenues for this budget arise from:</a:t>
            </a:r>
          </a:p>
          <a:p>
            <a:pPr lvl="8"/>
            <a:r>
              <a:rPr lang="en-US" sz="2600" dirty="0">
                <a:solidFill>
                  <a:schemeClr val="tx1">
                    <a:lumMod val="75000"/>
                    <a:lumOff val="25000"/>
                  </a:schemeClr>
                </a:solidFill>
              </a:rPr>
              <a:t>State Aid	$139,377,311		(62%)</a:t>
            </a:r>
          </a:p>
          <a:p>
            <a:pPr lvl="8"/>
            <a:r>
              <a:rPr lang="en-US" sz="2600" dirty="0">
                <a:solidFill>
                  <a:schemeClr val="tx1">
                    <a:lumMod val="75000"/>
                    <a:lumOff val="25000"/>
                  </a:schemeClr>
                </a:solidFill>
              </a:rPr>
              <a:t>Tax Levy       $ 75,934,370	          (34%)</a:t>
            </a:r>
          </a:p>
          <a:p>
            <a:pPr lvl="8"/>
            <a:r>
              <a:rPr lang="en-US" sz="2600" dirty="0">
                <a:solidFill>
                  <a:schemeClr val="tx1">
                    <a:lumMod val="75000"/>
                    <a:lumOff val="25000"/>
                  </a:schemeClr>
                </a:solidFill>
              </a:rPr>
              <a:t>Miscellaneous $ 10,052,973	( 4%)</a:t>
            </a:r>
          </a:p>
          <a:p>
            <a:endParaRPr lang="en-US" sz="2600" dirty="0"/>
          </a:p>
          <a:p>
            <a:pPr lvl="7"/>
            <a:endParaRPr lang="en-US" sz="2000" dirty="0"/>
          </a:p>
          <a:p>
            <a:endParaRPr lang="en-US" dirty="0"/>
          </a:p>
        </p:txBody>
      </p:sp>
      <p:sp>
        <p:nvSpPr>
          <p:cNvPr id="4" name="Slide Number Placeholder 3">
            <a:extLst>
              <a:ext uri="{FF2B5EF4-FFF2-40B4-BE49-F238E27FC236}">
                <a16:creationId xmlns:a16="http://schemas.microsoft.com/office/drawing/2014/main" id="{BFA31FDC-849E-4C56-8851-5748E2C65EBE}"/>
              </a:ext>
            </a:extLst>
          </p:cNvPr>
          <p:cNvSpPr>
            <a:spLocks noGrp="1"/>
          </p:cNvSpPr>
          <p:nvPr>
            <p:ph type="sldNum" sz="quarter" idx="12"/>
          </p:nvPr>
        </p:nvSpPr>
        <p:spPr/>
        <p:txBody>
          <a:bodyPr/>
          <a:lstStyle/>
          <a:p>
            <a:fld id="{8A7A6979-0714-4377-B894-6BE4C2D6E202}" type="slidenum">
              <a:rPr lang="en-US" smtClean="0"/>
              <a:pPr/>
              <a:t>12</a:t>
            </a:fld>
            <a:endParaRPr lang="en-US" dirty="0"/>
          </a:p>
        </p:txBody>
      </p:sp>
    </p:spTree>
    <p:extLst>
      <p:ext uri="{BB962C8B-B14F-4D97-AF65-F5344CB8AC3E}">
        <p14:creationId xmlns:p14="http://schemas.microsoft.com/office/powerpoint/2010/main" val="427211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Responsibilities of THE Monitor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8"/>
            <a:ext cx="8779512" cy="3169440"/>
          </a:xfrm>
        </p:spPr>
        <p:txBody>
          <a:bodyPr>
            <a:noAutofit/>
          </a:bodyPr>
          <a:lstStyle/>
          <a:p>
            <a:pPr fontAlgn="base"/>
            <a:r>
              <a:rPr lang="en-US" sz="2000" dirty="0"/>
              <a:t>Serve as a non-voting ex-officio member of the Board.</a:t>
            </a:r>
          </a:p>
          <a:p>
            <a:pPr lvl="0" fontAlgn="base"/>
            <a:r>
              <a:rPr lang="en-US" sz="2000" dirty="0"/>
              <a:t>Assist the Board in adopting a conflict of interest policy that ensures board members and administrators act in the District’s best interest.</a:t>
            </a:r>
          </a:p>
          <a:p>
            <a:pPr lvl="0" fontAlgn="base"/>
            <a:r>
              <a:rPr lang="en-US" sz="2000" dirty="0"/>
              <a:t>Work with the Board to develop proposed academic and financial plans for the District no later than November 1, 2020 for the 2020-2021 school year and the four subsequent school years. </a:t>
            </a:r>
          </a:p>
          <a:p>
            <a:pPr lvl="0" fontAlgn="base"/>
            <a:r>
              <a:rPr lang="en-US" sz="2000" dirty="0"/>
              <a:t>Beginning with the 2021-22 school year budget, ensure that the budget is balanced and consistent with the District’s long-term financial plan. </a:t>
            </a:r>
          </a:p>
          <a:p>
            <a:pPr lvl="0" fontAlgn="base"/>
            <a:endParaRPr lang="en-US" sz="2000" dirty="0"/>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DB556C9E-C38A-4032-9F02-98928562A56C}"/>
              </a:ext>
            </a:extLst>
          </p:cNvPr>
          <p:cNvSpPr>
            <a:spLocks noGrp="1"/>
          </p:cNvSpPr>
          <p:nvPr>
            <p:ph type="sldNum" sz="quarter" idx="12"/>
          </p:nvPr>
        </p:nvSpPr>
        <p:spPr/>
        <p:txBody>
          <a:bodyPr/>
          <a:lstStyle/>
          <a:p>
            <a:fld id="{8A7A6979-0714-4377-B894-6BE4C2D6E202}" type="slidenum">
              <a:rPr lang="en-US" smtClean="0"/>
              <a:pPr/>
              <a:t>13</a:t>
            </a:fld>
            <a:endParaRPr lang="en-US" dirty="0"/>
          </a:p>
        </p:txBody>
      </p:sp>
    </p:spTree>
    <p:extLst>
      <p:ext uri="{BB962C8B-B14F-4D97-AF65-F5344CB8AC3E}">
        <p14:creationId xmlns:p14="http://schemas.microsoft.com/office/powerpoint/2010/main" val="382358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7"/>
            <a:ext cx="8779512" cy="3750365"/>
          </a:xfrm>
        </p:spPr>
        <p:txBody>
          <a:bodyPr>
            <a:noAutofit/>
          </a:bodyPr>
          <a:lstStyle/>
          <a:p>
            <a:pPr fontAlgn="base"/>
            <a:r>
              <a:rPr lang="en-US" sz="3200" i="1" dirty="0">
                <a:solidFill>
                  <a:srgbClr val="3D0DC3"/>
                </a:solidFill>
              </a:rPr>
              <a:t>Serve as a non-voting ex-officio member of the Board</a:t>
            </a:r>
          </a:p>
          <a:p>
            <a:pPr lvl="1" fontAlgn="base"/>
            <a:r>
              <a:rPr lang="en-US" sz="2600" dirty="0"/>
              <a:t>The Monitor will, by virtue of his position, serve as a member of the school board, with the right to attend all meetings - both public and executive sessions - and to participate in discussions on all matters coming before it.</a:t>
            </a:r>
          </a:p>
          <a:p>
            <a:pPr lvl="1" fontAlgn="base"/>
            <a:r>
              <a:rPr lang="en-US" sz="2600" dirty="0"/>
              <a:t>The Monitor is not entitled to vote on matters coming before the Board of Education, nor is his presence considered in determining a quorum of the BOE.</a:t>
            </a:r>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D6D3F41C-8E2D-40E1-BBB0-AD24C9C15FEF}"/>
              </a:ext>
            </a:extLst>
          </p:cNvPr>
          <p:cNvSpPr>
            <a:spLocks noGrp="1"/>
          </p:cNvSpPr>
          <p:nvPr>
            <p:ph type="sldNum" sz="quarter" idx="12"/>
          </p:nvPr>
        </p:nvSpPr>
        <p:spPr/>
        <p:txBody>
          <a:bodyPr/>
          <a:lstStyle/>
          <a:p>
            <a:fld id="{8A7A6979-0714-4377-B894-6BE4C2D6E202}" type="slidenum">
              <a:rPr lang="en-US" smtClean="0"/>
              <a:pPr/>
              <a:t>14</a:t>
            </a:fld>
            <a:endParaRPr lang="en-US" dirty="0"/>
          </a:p>
        </p:txBody>
      </p:sp>
    </p:spTree>
    <p:extLst>
      <p:ext uri="{BB962C8B-B14F-4D97-AF65-F5344CB8AC3E}">
        <p14:creationId xmlns:p14="http://schemas.microsoft.com/office/powerpoint/2010/main" val="180334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225287"/>
            <a:ext cx="7729728" cy="1060174"/>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470991"/>
            <a:ext cx="8779512" cy="4903305"/>
          </a:xfrm>
        </p:spPr>
        <p:txBody>
          <a:bodyPr>
            <a:noAutofit/>
          </a:bodyPr>
          <a:lstStyle/>
          <a:p>
            <a:pPr lvl="0" fontAlgn="base"/>
            <a:r>
              <a:rPr lang="en-US" sz="3200" i="1" dirty="0">
                <a:solidFill>
                  <a:srgbClr val="3D0DC3"/>
                </a:solidFill>
              </a:rPr>
              <a:t>Assist the Board in adopting a conflict of interest policy that ensures board members and administrators act in the District’s best interest.</a:t>
            </a:r>
          </a:p>
          <a:p>
            <a:pPr lvl="1" fontAlgn="base"/>
            <a:r>
              <a:rPr lang="en-US" sz="2400" dirty="0">
                <a:solidFill>
                  <a:schemeClr val="tx1"/>
                </a:solidFill>
              </a:rPr>
              <a:t>Ensuring that no employee or Board </a:t>
            </a:r>
            <a:r>
              <a:rPr lang="en-US" sz="2400" dirty="0"/>
              <a:t>member has a conflict between their official duties for the school district and their outside interests is critical to maintaining the fiscal and operational integrity of the Hempstead schools. </a:t>
            </a:r>
          </a:p>
          <a:p>
            <a:pPr lvl="1" fontAlgn="base"/>
            <a:r>
              <a:rPr lang="en-US" sz="2400" dirty="0"/>
              <a:t>The development of a comprehensive ethics / conflict of interest policy, in accordance with Article 18 of NYS General Municipal Law, will assist greatly in attaining compliance.</a:t>
            </a:r>
          </a:p>
          <a:p>
            <a:pPr lvl="1" fontAlgn="base"/>
            <a:endParaRPr lang="en-US" sz="1000" dirty="0"/>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4274718C-22F6-4515-9140-9FDD1A2857CD}"/>
              </a:ext>
            </a:extLst>
          </p:cNvPr>
          <p:cNvSpPr>
            <a:spLocks noGrp="1"/>
          </p:cNvSpPr>
          <p:nvPr>
            <p:ph type="sldNum" sz="quarter" idx="12"/>
          </p:nvPr>
        </p:nvSpPr>
        <p:spPr/>
        <p:txBody>
          <a:bodyPr/>
          <a:lstStyle/>
          <a:p>
            <a:fld id="{8A7A6979-0714-4377-B894-6BE4C2D6E202}" type="slidenum">
              <a:rPr lang="en-US" smtClean="0"/>
              <a:pPr/>
              <a:t>15</a:t>
            </a:fld>
            <a:endParaRPr lang="en-US" dirty="0"/>
          </a:p>
        </p:txBody>
      </p:sp>
    </p:spTree>
    <p:extLst>
      <p:ext uri="{BB962C8B-B14F-4D97-AF65-F5344CB8AC3E}">
        <p14:creationId xmlns:p14="http://schemas.microsoft.com/office/powerpoint/2010/main" val="844149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225287"/>
            <a:ext cx="7729728" cy="874643"/>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258957"/>
            <a:ext cx="8779512" cy="5503793"/>
          </a:xfrm>
        </p:spPr>
        <p:txBody>
          <a:bodyPr>
            <a:noAutofit/>
          </a:bodyPr>
          <a:lstStyle/>
          <a:p>
            <a:pPr lvl="0" fontAlgn="base"/>
            <a:r>
              <a:rPr lang="en-US" sz="3000" i="1" dirty="0">
                <a:solidFill>
                  <a:srgbClr val="3D0DC3"/>
                </a:solidFill>
              </a:rPr>
              <a:t>Work with the Board to develop proposed academic and financial plans for the District no later than Nov. 1, 2020 for the 2020-21 school year and the four subsequent school years. </a:t>
            </a:r>
          </a:p>
          <a:p>
            <a:pPr marL="0" indent="0">
              <a:buNone/>
            </a:pPr>
            <a:r>
              <a:rPr lang="en-US" sz="2400" dirty="0"/>
              <a:t>	It is crucial to the academic and fiscal stabilization of the 	school 	district that a long-term academic and financials plan 	be developed to guide the Hempstead schools into the future.  </a:t>
            </a:r>
          </a:p>
          <a:p>
            <a:pPr marL="0" indent="0">
              <a:buNone/>
            </a:pPr>
            <a:r>
              <a:rPr lang="en-US" sz="2400" dirty="0"/>
              <a:t>	Remember, a plan is just that - a plan. It consists of best 	estimates, fact sets and decision-making at a given point in 	time. Plans are subject to alteration as conditions change 	and must be updated to correspond with present conditions</a:t>
            </a:r>
            <a:r>
              <a:rPr lang="en-US" dirty="0"/>
              <a:t>.</a:t>
            </a:r>
          </a:p>
          <a:p>
            <a:pPr marL="0" indent="0">
              <a:buNone/>
            </a:pPr>
            <a:r>
              <a:rPr lang="en-US" dirty="0"/>
              <a:t>	</a:t>
            </a:r>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DBA07342-C82E-4A2D-BDED-1FD5771B6B65}"/>
              </a:ext>
            </a:extLst>
          </p:cNvPr>
          <p:cNvSpPr>
            <a:spLocks noGrp="1"/>
          </p:cNvSpPr>
          <p:nvPr>
            <p:ph type="sldNum" sz="quarter" idx="12"/>
          </p:nvPr>
        </p:nvSpPr>
        <p:spPr/>
        <p:txBody>
          <a:bodyPr/>
          <a:lstStyle/>
          <a:p>
            <a:fld id="{8A7A6979-0714-4377-B894-6BE4C2D6E202}" type="slidenum">
              <a:rPr lang="en-US" smtClean="0"/>
              <a:pPr/>
              <a:t>16</a:t>
            </a:fld>
            <a:endParaRPr lang="en-US" dirty="0"/>
          </a:p>
        </p:txBody>
      </p:sp>
    </p:spTree>
    <p:extLst>
      <p:ext uri="{BB962C8B-B14F-4D97-AF65-F5344CB8AC3E}">
        <p14:creationId xmlns:p14="http://schemas.microsoft.com/office/powerpoint/2010/main" val="3685765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016825"/>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669773"/>
            <a:ext cx="8779512" cy="5088835"/>
          </a:xfrm>
        </p:spPr>
        <p:txBody>
          <a:bodyPr>
            <a:noAutofit/>
          </a:bodyPr>
          <a:lstStyle/>
          <a:p>
            <a:pPr lvl="0" fontAlgn="base"/>
            <a:r>
              <a:rPr lang="en-US" sz="3200" i="1" dirty="0">
                <a:solidFill>
                  <a:srgbClr val="3D0DC3"/>
                </a:solidFill>
              </a:rPr>
              <a:t>District’s long-term financial plan</a:t>
            </a:r>
          </a:p>
          <a:p>
            <a:pPr lvl="1" fontAlgn="base"/>
            <a:r>
              <a:rPr lang="en-US" sz="2000" dirty="0"/>
              <a:t>In developing the financial plan, the Monitor and the Board will examine the impact of contractual salary increases, the long-term outlook on the costs of providing outside services, </a:t>
            </a:r>
            <a:r>
              <a:rPr lang="en-US" sz="2000" dirty="0">
                <a:solidFill>
                  <a:srgbClr val="262626"/>
                </a:solidFill>
                <a:latin typeface="Calibri" panose="020F0502020204030204" pitchFamily="34" charset="0"/>
                <a:ea typeface="Times New Roman" panose="02020603050405020304" pitchFamily="18" charset="0"/>
              </a:rPr>
              <a:t>including payments for resident students who attend charter schools and students with disabilities placed in educational settings outside of the district; </a:t>
            </a:r>
            <a:r>
              <a:rPr lang="en-US" sz="2000" dirty="0"/>
              <a:t>trends in benefit costs; changes in debt service; and the future needs of the school district in terms of enrollment, staffing, and capital projects.</a:t>
            </a:r>
          </a:p>
          <a:p>
            <a:pPr lvl="1" fontAlgn="base"/>
            <a:r>
              <a:rPr lang="en-US" sz="2000" dirty="0"/>
              <a:t>The draft financial plan will be subject to public review and comment prior to being finalized.</a:t>
            </a:r>
          </a:p>
          <a:p>
            <a:pPr lvl="1" fontAlgn="base"/>
            <a:r>
              <a:rPr lang="en-US" sz="2000" dirty="0"/>
              <a:t>Should there be a disagreement between the Monitor and the Board on aspects of the plan, such matters will be brought to the attention of the Commissioner for resolution.</a:t>
            </a:r>
          </a:p>
          <a:p>
            <a:pPr lvl="0" fontAlgn="base"/>
            <a:endParaRPr lang="en-US" sz="1200" dirty="0"/>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12D01C21-9450-4DF5-9C76-49A6074B8495}"/>
              </a:ext>
            </a:extLst>
          </p:cNvPr>
          <p:cNvSpPr>
            <a:spLocks noGrp="1"/>
          </p:cNvSpPr>
          <p:nvPr>
            <p:ph type="sldNum" sz="quarter" idx="12"/>
          </p:nvPr>
        </p:nvSpPr>
        <p:spPr/>
        <p:txBody>
          <a:bodyPr/>
          <a:lstStyle/>
          <a:p>
            <a:fld id="{8A7A6979-0714-4377-B894-6BE4C2D6E202}" type="slidenum">
              <a:rPr lang="en-US" smtClean="0"/>
              <a:pPr/>
              <a:t>17</a:t>
            </a:fld>
            <a:endParaRPr lang="en-US" dirty="0"/>
          </a:p>
        </p:txBody>
      </p:sp>
    </p:spTree>
    <p:extLst>
      <p:ext uri="{BB962C8B-B14F-4D97-AF65-F5344CB8AC3E}">
        <p14:creationId xmlns:p14="http://schemas.microsoft.com/office/powerpoint/2010/main" val="3480249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016825"/>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669773"/>
            <a:ext cx="8779512" cy="5088835"/>
          </a:xfrm>
        </p:spPr>
        <p:txBody>
          <a:bodyPr>
            <a:noAutofit/>
          </a:bodyPr>
          <a:lstStyle/>
          <a:p>
            <a:pPr lvl="0" fontAlgn="base"/>
            <a:r>
              <a:rPr lang="en-US" sz="3200" i="1" dirty="0">
                <a:solidFill>
                  <a:srgbClr val="3D0DC3"/>
                </a:solidFill>
              </a:rPr>
              <a:t>Beginning with the 2021-22 school year budget, ensure that the budget is balanced and consistent  with the District’s long-term financial plan. </a:t>
            </a:r>
          </a:p>
          <a:p>
            <a:pPr lvl="1" fontAlgn="base"/>
            <a:r>
              <a:rPr lang="en-US" sz="2400" dirty="0"/>
              <a:t>Beginning with the 2021-22 school year budget, the Monitor will be responsible for conducting a comprehensive analysis of the district’s proposed budget.</a:t>
            </a:r>
          </a:p>
          <a:p>
            <a:pPr lvl="1" fontAlgn="base"/>
            <a:r>
              <a:rPr lang="en-US" sz="2400" dirty="0"/>
              <a:t>A comprehensive review of all budgets going forward will be conducted by the Monitor, in conjunction with the administration and BOE, as well as outside parties, such as NYS Office of the State Comptroller, to ensure that assumptions and projections are reasonable, and the budget appears balanced.</a:t>
            </a:r>
          </a:p>
          <a:p>
            <a:pPr lvl="0" fontAlgn="base"/>
            <a:endParaRPr lang="en-US" sz="1200" dirty="0"/>
          </a:p>
          <a:p>
            <a:pPr marL="0" indent="0">
              <a:buNone/>
            </a:pPr>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3EBA084A-7576-4AC9-85D3-09F216850A90}"/>
              </a:ext>
            </a:extLst>
          </p:cNvPr>
          <p:cNvSpPr>
            <a:spLocks noGrp="1"/>
          </p:cNvSpPr>
          <p:nvPr>
            <p:ph type="sldNum" sz="quarter" idx="12"/>
          </p:nvPr>
        </p:nvSpPr>
        <p:spPr/>
        <p:txBody>
          <a:bodyPr/>
          <a:lstStyle/>
          <a:p>
            <a:fld id="{8A7A6979-0714-4377-B894-6BE4C2D6E202}" type="slidenum">
              <a:rPr lang="en-US" smtClean="0"/>
              <a:pPr/>
              <a:t>18</a:t>
            </a:fld>
            <a:endParaRPr lang="en-US" dirty="0"/>
          </a:p>
        </p:txBody>
      </p:sp>
    </p:spTree>
    <p:extLst>
      <p:ext uri="{BB962C8B-B14F-4D97-AF65-F5344CB8AC3E}">
        <p14:creationId xmlns:p14="http://schemas.microsoft.com/office/powerpoint/2010/main" val="4290292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Responsibilities of THE Monitor- Continued</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8"/>
            <a:ext cx="8779512" cy="3169440"/>
          </a:xfrm>
        </p:spPr>
        <p:txBody>
          <a:bodyPr>
            <a:noAutofit/>
          </a:bodyPr>
          <a:lstStyle/>
          <a:p>
            <a:pPr lvl="0" fontAlgn="base"/>
            <a:r>
              <a:rPr lang="en-US" sz="2000" dirty="0"/>
              <a:t>Provide semi-annual reports on the academic, fiscal and operational status of the District. </a:t>
            </a:r>
          </a:p>
          <a:p>
            <a:pPr lvl="0" fontAlgn="base"/>
            <a:r>
              <a:rPr lang="en-US" sz="2000" dirty="0"/>
              <a:t>Assist in resolving any disputes and conflicts between the Superintendent and the Board and among members of the Board. </a:t>
            </a:r>
          </a:p>
          <a:p>
            <a:pPr lvl="0" fontAlgn="base"/>
            <a:r>
              <a:rPr lang="en-US" sz="2000" dirty="0"/>
              <a:t>Disapprove travel outside the State paid for by the District;  </a:t>
            </a:r>
          </a:p>
          <a:p>
            <a:pPr lvl="0" fontAlgn="base"/>
            <a:r>
              <a:rPr lang="en-US" sz="2000" dirty="0"/>
              <a:t>Recommend cost saving measures including, but not limited to, shared service agreements; and</a:t>
            </a:r>
          </a:p>
          <a:p>
            <a:r>
              <a:rPr lang="en-US" sz="2000" dirty="0"/>
              <a:t>Notify the Board in writing regarding violations of the financial plan. </a:t>
            </a:r>
          </a:p>
          <a:p>
            <a:pPr lvl="0" fontAlgn="base"/>
            <a:endParaRPr lang="en-US" sz="1200" dirty="0"/>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3149507A-8A04-4F1A-8F6B-7F667E12E023}"/>
              </a:ext>
            </a:extLst>
          </p:cNvPr>
          <p:cNvSpPr>
            <a:spLocks noGrp="1"/>
          </p:cNvSpPr>
          <p:nvPr>
            <p:ph type="sldNum" sz="quarter" idx="12"/>
          </p:nvPr>
        </p:nvSpPr>
        <p:spPr/>
        <p:txBody>
          <a:bodyPr/>
          <a:lstStyle/>
          <a:p>
            <a:fld id="{8A7A6979-0714-4377-B894-6BE4C2D6E202}" type="slidenum">
              <a:rPr lang="en-US" smtClean="0"/>
              <a:pPr/>
              <a:t>19</a:t>
            </a:fld>
            <a:endParaRPr lang="en-US" dirty="0"/>
          </a:p>
        </p:txBody>
      </p:sp>
    </p:spTree>
    <p:extLst>
      <p:ext uri="{BB962C8B-B14F-4D97-AF65-F5344CB8AC3E}">
        <p14:creationId xmlns:p14="http://schemas.microsoft.com/office/powerpoint/2010/main" val="353714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WELCOME and Introductions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0"/>
            <a:ext cx="8779512" cy="3766253"/>
          </a:xfrm>
        </p:spPr>
        <p:txBody>
          <a:bodyPr>
            <a:noAutofit/>
          </a:bodyPr>
          <a:lstStyle/>
          <a:p>
            <a:r>
              <a:rPr lang="en-US" sz="2000" dirty="0">
                <a:ea typeface="Times New Roman" panose="02020603050405020304" pitchFamily="18" charset="0"/>
              </a:rPr>
              <a:t>Moderator:</a:t>
            </a:r>
          </a:p>
          <a:p>
            <a:pPr lvl="1"/>
            <a:r>
              <a:rPr lang="en-US" sz="2000" dirty="0">
                <a:solidFill>
                  <a:srgbClr val="404040"/>
                </a:solidFill>
                <a:ea typeface="Times New Roman" panose="02020603050405020304" pitchFamily="18" charset="0"/>
              </a:rPr>
              <a:t>Dr. Robert Dillon, Nassau BOCES Superintendent</a:t>
            </a:r>
          </a:p>
          <a:p>
            <a:r>
              <a:rPr lang="en-US" sz="2000" dirty="0">
                <a:solidFill>
                  <a:srgbClr val="404040"/>
                </a:solidFill>
                <a:ea typeface="Times New Roman" panose="02020603050405020304" pitchFamily="18" charset="0"/>
              </a:rPr>
              <a:t>State Monitor:</a:t>
            </a:r>
          </a:p>
          <a:p>
            <a:pPr lvl="1"/>
            <a:r>
              <a:rPr lang="en-US" sz="2000" dirty="0">
                <a:solidFill>
                  <a:srgbClr val="404040"/>
                </a:solidFill>
                <a:ea typeface="Times New Roman" panose="02020603050405020304" pitchFamily="18" charset="0"/>
              </a:rPr>
              <a:t>Dr.  William Johnson, Monitor for the Hempstead School District</a:t>
            </a:r>
          </a:p>
          <a:p>
            <a:r>
              <a:rPr lang="en-US" sz="2000" dirty="0">
                <a:solidFill>
                  <a:srgbClr val="404040"/>
                </a:solidFill>
                <a:ea typeface="Times New Roman" panose="02020603050405020304" pitchFamily="18" charset="0"/>
              </a:rPr>
              <a:t>Hempstead Union Free School District Representative:</a:t>
            </a:r>
          </a:p>
          <a:p>
            <a:pPr lvl="1"/>
            <a:r>
              <a:rPr lang="en-US" sz="2000" dirty="0">
                <a:solidFill>
                  <a:srgbClr val="404040"/>
                </a:solidFill>
              </a:rPr>
              <a:t>Regina Armstrong,  Interim Superintendent </a:t>
            </a:r>
          </a:p>
          <a:p>
            <a:r>
              <a:rPr lang="en-US" sz="2000" dirty="0">
                <a:solidFill>
                  <a:srgbClr val="404040"/>
                </a:solidFill>
                <a:ea typeface="Times New Roman" panose="02020603050405020304" pitchFamily="18" charset="0"/>
              </a:rPr>
              <a:t>New York State Education Department Representative:</a:t>
            </a:r>
          </a:p>
          <a:p>
            <a:pPr lvl="1"/>
            <a:r>
              <a:rPr lang="en-US" sz="2000" dirty="0">
                <a:solidFill>
                  <a:srgbClr val="404040"/>
                </a:solidFill>
                <a:ea typeface="Times New Roman" panose="02020603050405020304" pitchFamily="18" charset="0"/>
              </a:rPr>
              <a:t>Christina Coughlin,  Assistant Commissioner</a:t>
            </a:r>
            <a:endParaRPr lang="en-US" sz="2000"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5AB279DF-38FE-485E-A72B-BA5281DC4DE1}"/>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Tree>
    <p:extLst>
      <p:ext uri="{BB962C8B-B14F-4D97-AF65-F5344CB8AC3E}">
        <p14:creationId xmlns:p14="http://schemas.microsoft.com/office/powerpoint/2010/main" val="1286756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016825"/>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775791"/>
            <a:ext cx="8779512" cy="4614791"/>
          </a:xfrm>
        </p:spPr>
        <p:txBody>
          <a:bodyPr>
            <a:noAutofit/>
          </a:bodyPr>
          <a:lstStyle/>
          <a:p>
            <a:pPr lvl="0" fontAlgn="base"/>
            <a:r>
              <a:rPr lang="en-US" sz="3200" i="1" dirty="0">
                <a:solidFill>
                  <a:srgbClr val="0070C0"/>
                </a:solidFill>
              </a:rPr>
              <a:t>Provide semi-annual reports on the fiscal and operational status of the District. </a:t>
            </a:r>
          </a:p>
          <a:p>
            <a:pPr lvl="1" fontAlgn="base"/>
            <a:r>
              <a:rPr lang="en-US" sz="2400" dirty="0"/>
              <a:t>The legislation requires that a report be provided twice a year to The Governor, NYS Legislature, Board of Regents, and the Commissioner of Education on the academic, fiscal and operational status of the Hempstead schools. The report shall include copies of all contracts entered into by the school district.</a:t>
            </a:r>
          </a:p>
          <a:p>
            <a:pPr lvl="1" fontAlgn="base"/>
            <a:r>
              <a:rPr lang="en-US" sz="2400" dirty="0"/>
              <a:t>The Monitor will have access to documents and records of the school district, including databases. The Monitor currently has the ability to generate a wide variety of financial reports independently.</a:t>
            </a:r>
          </a:p>
          <a:p>
            <a:pPr lvl="1" fontAlgn="base"/>
            <a:endParaRPr lang="en-US" sz="2400" dirty="0"/>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32A72754-AF90-4458-ACC1-343C906BFBC1}"/>
              </a:ext>
            </a:extLst>
          </p:cNvPr>
          <p:cNvSpPr>
            <a:spLocks noGrp="1"/>
          </p:cNvSpPr>
          <p:nvPr>
            <p:ph type="sldNum" sz="quarter" idx="12"/>
          </p:nvPr>
        </p:nvSpPr>
        <p:spPr/>
        <p:txBody>
          <a:bodyPr/>
          <a:lstStyle/>
          <a:p>
            <a:fld id="{8A7A6979-0714-4377-B894-6BE4C2D6E202}" type="slidenum">
              <a:rPr lang="en-US" smtClean="0"/>
              <a:pPr/>
              <a:t>20</a:t>
            </a:fld>
            <a:endParaRPr lang="en-US" dirty="0"/>
          </a:p>
        </p:txBody>
      </p:sp>
    </p:spTree>
    <p:extLst>
      <p:ext uri="{BB962C8B-B14F-4D97-AF65-F5344CB8AC3E}">
        <p14:creationId xmlns:p14="http://schemas.microsoft.com/office/powerpoint/2010/main" val="1560846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28799"/>
            <a:ext cx="8779512" cy="3842952"/>
          </a:xfrm>
        </p:spPr>
        <p:txBody>
          <a:bodyPr>
            <a:noAutofit/>
          </a:bodyPr>
          <a:lstStyle/>
          <a:p>
            <a:pPr lvl="0" fontAlgn="base"/>
            <a:r>
              <a:rPr lang="en-US" sz="3200" i="1" dirty="0">
                <a:solidFill>
                  <a:srgbClr val="0070C0"/>
                </a:solidFill>
              </a:rPr>
              <a:t>Assist in resolving any disputes and conflicts between the Superintendent and the Board and among members of the Board. </a:t>
            </a:r>
          </a:p>
          <a:p>
            <a:pPr lvl="1" fontAlgn="base"/>
            <a:r>
              <a:rPr lang="en-US" sz="2400" dirty="0"/>
              <a:t>Overwhelmingly, when disagreements arise be</a:t>
            </a:r>
            <a:r>
              <a:rPr lang="en-US" sz="2400" dirty="0">
                <a:solidFill>
                  <a:srgbClr val="404040"/>
                </a:solidFill>
              </a:rPr>
              <a:t>tween the Superintendent and board members, or among board members themselves, such disputes are able to be resolved internally.  For such cases when these disagreements cannot be resolved, the Monitor will make every attempt to amicably bring the parties together. </a:t>
            </a:r>
          </a:p>
          <a:p>
            <a:pPr lvl="1" fontAlgn="base"/>
            <a:endParaRPr lang="en-US" sz="2400" dirty="0"/>
          </a:p>
          <a:p>
            <a:pPr lvl="0" fontAlgn="base"/>
            <a:endParaRPr lang="en-US" sz="1200" dirty="0"/>
          </a:p>
          <a:p>
            <a:endParaRPr lang="en-US" dirty="0"/>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12603A65-5206-48B7-A932-235291081FB1}"/>
              </a:ext>
            </a:extLst>
          </p:cNvPr>
          <p:cNvSpPr>
            <a:spLocks noGrp="1"/>
          </p:cNvSpPr>
          <p:nvPr>
            <p:ph type="sldNum" sz="quarter" idx="12"/>
          </p:nvPr>
        </p:nvSpPr>
        <p:spPr/>
        <p:txBody>
          <a:bodyPr/>
          <a:lstStyle/>
          <a:p>
            <a:fld id="{8A7A6979-0714-4377-B894-6BE4C2D6E202}" type="slidenum">
              <a:rPr lang="en-US" smtClean="0"/>
              <a:pPr/>
              <a:t>21</a:t>
            </a:fld>
            <a:endParaRPr lang="en-US" dirty="0"/>
          </a:p>
        </p:txBody>
      </p:sp>
    </p:spTree>
    <p:extLst>
      <p:ext uri="{BB962C8B-B14F-4D97-AF65-F5344CB8AC3E}">
        <p14:creationId xmlns:p14="http://schemas.microsoft.com/office/powerpoint/2010/main" val="2226114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7"/>
            <a:ext cx="8779512" cy="3829880"/>
          </a:xfrm>
        </p:spPr>
        <p:txBody>
          <a:bodyPr>
            <a:noAutofit/>
          </a:bodyPr>
          <a:lstStyle/>
          <a:p>
            <a:pPr lvl="0" fontAlgn="base"/>
            <a:r>
              <a:rPr lang="en-US" sz="3200" i="1" dirty="0">
                <a:solidFill>
                  <a:srgbClr val="3D0DC3"/>
                </a:solidFill>
              </a:rPr>
              <a:t>Authority to disapprove travel outside the State paid for by the District.</a:t>
            </a:r>
          </a:p>
          <a:p>
            <a:pPr lvl="1" fontAlgn="base"/>
            <a:r>
              <a:rPr lang="en-US" sz="2400" dirty="0"/>
              <a:t>In the past, there have been questions raised regarding the travel of employees, administrators, and board members to out-of-state conferences.  Due to the fact that the school district is operating under very tight budgets, these are expenses that must be controlled.  The Monitor is empowered with final decision-making on the necessity and benefit of travel outside of the State for meetings and conferences.</a:t>
            </a:r>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881578E7-897B-4C19-B59C-38D5AC29692F}"/>
              </a:ext>
            </a:extLst>
          </p:cNvPr>
          <p:cNvSpPr>
            <a:spLocks noGrp="1"/>
          </p:cNvSpPr>
          <p:nvPr>
            <p:ph type="sldNum" sz="quarter" idx="12"/>
          </p:nvPr>
        </p:nvSpPr>
        <p:spPr/>
        <p:txBody>
          <a:bodyPr/>
          <a:lstStyle/>
          <a:p>
            <a:fld id="{8A7A6979-0714-4377-B894-6BE4C2D6E202}" type="slidenum">
              <a:rPr lang="en-US" smtClean="0"/>
              <a:pPr/>
              <a:t>22</a:t>
            </a:fld>
            <a:endParaRPr lang="en-US" dirty="0"/>
          </a:p>
        </p:txBody>
      </p:sp>
    </p:spTree>
    <p:extLst>
      <p:ext uri="{BB962C8B-B14F-4D97-AF65-F5344CB8AC3E}">
        <p14:creationId xmlns:p14="http://schemas.microsoft.com/office/powerpoint/2010/main" val="2480106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7"/>
            <a:ext cx="8779512" cy="4646858"/>
          </a:xfrm>
        </p:spPr>
        <p:txBody>
          <a:bodyPr>
            <a:noAutofit/>
          </a:bodyPr>
          <a:lstStyle/>
          <a:p>
            <a:pPr lvl="0" fontAlgn="base"/>
            <a:r>
              <a:rPr lang="en-US" sz="3200" i="1" dirty="0">
                <a:solidFill>
                  <a:srgbClr val="3D0DC3"/>
                </a:solidFill>
              </a:rPr>
              <a:t>Recommend cost saving measures including, but not limited to, shared service agreements.</a:t>
            </a:r>
          </a:p>
          <a:p>
            <a:pPr lvl="1" fontAlgn="base"/>
            <a:r>
              <a:rPr lang="en-US" sz="2400" dirty="0"/>
              <a:t>In recent years, the State of New York has made it increasingly easier for school districts to seek out economically-efficient ways to procure goods and services, with the goal being to save money through bulk purchasing in conjunction with other governmental entities. </a:t>
            </a:r>
          </a:p>
          <a:p>
            <a:pPr lvl="1" fontAlgn="base"/>
            <a:r>
              <a:rPr lang="en-US" sz="2400" dirty="0"/>
              <a:t>The avenues to do so include buying cooperatives, NYS,  County, and BOCES purchasing contracts, Federal contracts, as well as businesses receiving Minority and Women-Owned Business Enterprise (MWBE) certification from the State of New York.</a:t>
            </a:r>
          </a:p>
          <a:p>
            <a:pPr lvl="1" fontAlgn="base"/>
            <a:endParaRPr lang="en-US" sz="3000" dirty="0"/>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A6EA318A-9EF8-4AD4-83D2-0A473669A6C7}"/>
              </a:ext>
            </a:extLst>
          </p:cNvPr>
          <p:cNvSpPr>
            <a:spLocks noGrp="1"/>
          </p:cNvSpPr>
          <p:nvPr>
            <p:ph type="sldNum" sz="quarter" idx="12"/>
          </p:nvPr>
        </p:nvSpPr>
        <p:spPr/>
        <p:txBody>
          <a:bodyPr/>
          <a:lstStyle/>
          <a:p>
            <a:fld id="{8A7A6979-0714-4377-B894-6BE4C2D6E202}" type="slidenum">
              <a:rPr lang="en-US" smtClean="0"/>
              <a:pPr/>
              <a:t>23</a:t>
            </a:fld>
            <a:endParaRPr lang="en-US" dirty="0"/>
          </a:p>
        </p:txBody>
      </p:sp>
    </p:spTree>
    <p:extLst>
      <p:ext uri="{BB962C8B-B14F-4D97-AF65-F5344CB8AC3E}">
        <p14:creationId xmlns:p14="http://schemas.microsoft.com/office/powerpoint/2010/main" val="2740076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395229"/>
            <a:ext cx="7729728" cy="744458"/>
          </a:xfrm>
          <a:solidFill>
            <a:srgbClr val="FFFFFF"/>
          </a:solidFill>
        </p:spPr>
        <p:txBody>
          <a:bodyPr>
            <a:normAutofit fontScale="90000"/>
          </a:bodyPr>
          <a:lstStyle/>
          <a:p>
            <a:r>
              <a:rPr lang="en-US" dirty="0"/>
              <a:t>MONITOR Responsibilities - details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244" y="1298714"/>
            <a:ext cx="8779512" cy="5559286"/>
          </a:xfrm>
        </p:spPr>
        <p:txBody>
          <a:bodyPr>
            <a:noAutofit/>
          </a:bodyPr>
          <a:lstStyle/>
          <a:p>
            <a:r>
              <a:rPr lang="en-US" sz="3200" i="1" dirty="0">
                <a:solidFill>
                  <a:srgbClr val="3D0DC3"/>
                </a:solidFill>
              </a:rPr>
              <a:t>Notify the Board in writing regarding violations of the financial plan. </a:t>
            </a:r>
          </a:p>
          <a:p>
            <a:pPr marL="228600" lvl="1" indent="0" fontAlgn="base">
              <a:buNone/>
            </a:pPr>
            <a:r>
              <a:rPr lang="en-US" sz="1000" dirty="0"/>
              <a:t>	</a:t>
            </a:r>
            <a:r>
              <a:rPr lang="en-US" sz="2400" dirty="0"/>
              <a:t>A violation of the five-year financial plan might exist where 	the administration or school board attempts to spend funds 	on questionable items, or to spend funds when funds are not 	available for the intended purpose.</a:t>
            </a:r>
          </a:p>
          <a:p>
            <a:pPr marL="228600" lvl="1" indent="0" fontAlgn="base">
              <a:buNone/>
            </a:pPr>
            <a:r>
              <a:rPr lang="en-US" sz="2400" dirty="0"/>
              <a:t>	Another example of a violation of the plan would be where 	the school district is forced to make cuts mid-year due to 	changes in revenue projections, but refuses to do so, thereby 	jeopardizing a balanced budget at year-end.</a:t>
            </a:r>
          </a:p>
          <a:p>
            <a:pPr marL="228600" lvl="1" indent="0" fontAlgn="base">
              <a:buNone/>
            </a:pPr>
            <a:r>
              <a:rPr lang="en-US" sz="2400" dirty="0"/>
              <a:t>	In both cases, the monitor would notify the BOE of the 	violation, and request corrective action. If a correction is not 	made, the Monitor would advise SED for possible action.</a:t>
            </a:r>
          </a:p>
          <a:p>
            <a:pPr marL="228600" lvl="1" indent="0" fontAlgn="base">
              <a:buNone/>
            </a:pPr>
            <a:r>
              <a:rPr lang="en-US" sz="2400" dirty="0"/>
              <a:t>	</a:t>
            </a:r>
          </a:p>
          <a:p>
            <a:pPr marL="228600" lvl="1" indent="0" fontAlgn="base">
              <a:buNone/>
            </a:pPr>
            <a:endParaRPr lang="en-US" sz="2400" dirty="0"/>
          </a:p>
          <a:p>
            <a:pPr marL="228600" lvl="1" indent="0" fontAlgn="base">
              <a:buNone/>
            </a:pPr>
            <a:r>
              <a:rPr lang="en-US" sz="2400" dirty="0"/>
              <a:t> </a:t>
            </a:r>
            <a:endParaRPr lang="en-US" sz="1000" dirty="0"/>
          </a:p>
          <a:p>
            <a:pPr lvl="0" fontAlgn="base"/>
            <a:endParaRPr lang="en-US" sz="1200" dirty="0"/>
          </a:p>
          <a:p>
            <a:endParaRPr lang="en-US" dirty="0"/>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BD80326A-9EDC-4AEF-BE05-8CF196E8BC01}"/>
              </a:ext>
            </a:extLst>
          </p:cNvPr>
          <p:cNvSpPr>
            <a:spLocks noGrp="1"/>
          </p:cNvSpPr>
          <p:nvPr>
            <p:ph type="sldNum" sz="quarter" idx="12"/>
          </p:nvPr>
        </p:nvSpPr>
        <p:spPr/>
        <p:txBody>
          <a:bodyPr/>
          <a:lstStyle/>
          <a:p>
            <a:fld id="{8A7A6979-0714-4377-B894-6BE4C2D6E202}" type="slidenum">
              <a:rPr lang="en-US" smtClean="0"/>
              <a:pPr/>
              <a:t>24</a:t>
            </a:fld>
            <a:endParaRPr lang="en-US" dirty="0"/>
          </a:p>
        </p:txBody>
      </p:sp>
    </p:spTree>
    <p:extLst>
      <p:ext uri="{BB962C8B-B14F-4D97-AF65-F5344CB8AC3E}">
        <p14:creationId xmlns:p14="http://schemas.microsoft.com/office/powerpoint/2010/main" val="2290005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Community engagement</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981200"/>
            <a:ext cx="8779512" cy="3628643"/>
          </a:xfrm>
        </p:spPr>
        <p:txBody>
          <a:bodyPr>
            <a:noAutofit/>
          </a:bodyPr>
          <a:lstStyle/>
          <a:p>
            <a:r>
              <a:rPr lang="en-US" sz="2400" dirty="0">
                <a:solidFill>
                  <a:srgbClr val="404040"/>
                </a:solidFill>
              </a:rPr>
              <a:t>Meetings will be scheduled with and information will be sought from:</a:t>
            </a:r>
          </a:p>
          <a:p>
            <a:pPr lvl="1"/>
            <a:r>
              <a:rPr lang="en-US" sz="2200" dirty="0">
                <a:solidFill>
                  <a:srgbClr val="404040"/>
                </a:solidFill>
              </a:rPr>
              <a:t>The Board of Education Audit Committee</a:t>
            </a:r>
          </a:p>
          <a:p>
            <a:pPr lvl="1"/>
            <a:r>
              <a:rPr lang="en-US" sz="2200" dirty="0">
                <a:solidFill>
                  <a:srgbClr val="404040"/>
                </a:solidFill>
              </a:rPr>
              <a:t>The Village Administration</a:t>
            </a:r>
          </a:p>
          <a:p>
            <a:pPr lvl="1"/>
            <a:r>
              <a:rPr lang="en-US" sz="2200" dirty="0">
                <a:solidFill>
                  <a:srgbClr val="404040"/>
                </a:solidFill>
              </a:rPr>
              <a:t>Local and State Legislators</a:t>
            </a:r>
          </a:p>
          <a:p>
            <a:pPr lvl="1"/>
            <a:r>
              <a:rPr lang="en-US" sz="2200" dirty="0">
                <a:solidFill>
                  <a:srgbClr val="404040"/>
                </a:solidFill>
              </a:rPr>
              <a:t>Parents</a:t>
            </a:r>
          </a:p>
          <a:p>
            <a:pPr lvl="1"/>
            <a:r>
              <a:rPr lang="en-US" sz="2200" dirty="0">
                <a:solidFill>
                  <a:srgbClr val="404040"/>
                </a:solidFill>
              </a:rPr>
              <a:t>Teachers</a:t>
            </a:r>
          </a:p>
          <a:p>
            <a:pPr lvl="1"/>
            <a:r>
              <a:rPr lang="en-US" sz="2200" dirty="0">
                <a:solidFill>
                  <a:srgbClr val="404040"/>
                </a:solidFill>
              </a:rPr>
              <a:t>Other individuals and organizations as needed</a:t>
            </a:r>
          </a:p>
        </p:txBody>
      </p:sp>
      <p:sp>
        <p:nvSpPr>
          <p:cNvPr id="4" name="Slide Number Placeholder 3">
            <a:extLst>
              <a:ext uri="{FF2B5EF4-FFF2-40B4-BE49-F238E27FC236}">
                <a16:creationId xmlns:a16="http://schemas.microsoft.com/office/drawing/2014/main" id="{5CF5F6EE-79B0-47F6-A3DE-54136D44EC78}"/>
              </a:ext>
            </a:extLst>
          </p:cNvPr>
          <p:cNvSpPr>
            <a:spLocks noGrp="1"/>
          </p:cNvSpPr>
          <p:nvPr>
            <p:ph type="sldNum" sz="quarter" idx="12"/>
          </p:nvPr>
        </p:nvSpPr>
        <p:spPr/>
        <p:txBody>
          <a:bodyPr/>
          <a:lstStyle/>
          <a:p>
            <a:fld id="{8A7A6979-0714-4377-B894-6BE4C2D6E202}" type="slidenum">
              <a:rPr lang="en-US" smtClean="0"/>
              <a:pPr/>
              <a:t>25</a:t>
            </a:fld>
            <a:endParaRPr lang="en-US" dirty="0"/>
          </a:p>
        </p:txBody>
      </p:sp>
    </p:spTree>
    <p:extLst>
      <p:ext uri="{BB962C8B-B14F-4D97-AF65-F5344CB8AC3E}">
        <p14:creationId xmlns:p14="http://schemas.microsoft.com/office/powerpoint/2010/main" val="1439104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Comments and Questions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981201"/>
            <a:ext cx="8779512" cy="3331028"/>
          </a:xfrm>
        </p:spPr>
        <p:txBody>
          <a:bodyPr>
            <a:noAutofit/>
          </a:bodyPr>
          <a:lstStyle/>
          <a:p>
            <a:r>
              <a:rPr lang="en-US" sz="2400" dirty="0">
                <a:solidFill>
                  <a:srgbClr val="404040"/>
                </a:solidFill>
              </a:rPr>
              <a:t>Next, we will allow persons who have signed up to speak a maximum of three minutes to make their comments and/or ask their questions.</a:t>
            </a:r>
          </a:p>
        </p:txBody>
      </p:sp>
      <p:sp>
        <p:nvSpPr>
          <p:cNvPr id="4" name="Slide Number Placeholder 3">
            <a:extLst>
              <a:ext uri="{FF2B5EF4-FFF2-40B4-BE49-F238E27FC236}">
                <a16:creationId xmlns:a16="http://schemas.microsoft.com/office/drawing/2014/main" id="{5CF5F6EE-79B0-47F6-A3DE-54136D44EC78}"/>
              </a:ext>
            </a:extLst>
          </p:cNvPr>
          <p:cNvSpPr>
            <a:spLocks noGrp="1"/>
          </p:cNvSpPr>
          <p:nvPr>
            <p:ph type="sldNum" sz="quarter" idx="12"/>
          </p:nvPr>
        </p:nvSpPr>
        <p:spPr/>
        <p:txBody>
          <a:bodyPr/>
          <a:lstStyle/>
          <a:p>
            <a:fld id="{8A7A6979-0714-4377-B894-6BE4C2D6E202}" type="slidenum">
              <a:rPr lang="en-US" smtClean="0"/>
              <a:pPr/>
              <a:t>26</a:t>
            </a:fld>
            <a:endParaRPr lang="en-US" dirty="0"/>
          </a:p>
        </p:txBody>
      </p:sp>
    </p:spTree>
    <p:extLst>
      <p:ext uri="{BB962C8B-B14F-4D97-AF65-F5344CB8AC3E}">
        <p14:creationId xmlns:p14="http://schemas.microsoft.com/office/powerpoint/2010/main" val="3526918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NeXT STEPS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91"/>
            <a:ext cx="8779512" cy="4141158"/>
          </a:xfrm>
        </p:spPr>
        <p:txBody>
          <a:bodyPr>
            <a:noAutofit/>
          </a:bodyPr>
          <a:lstStyle/>
          <a:p>
            <a:r>
              <a:rPr lang="en-US" sz="2400" dirty="0">
                <a:solidFill>
                  <a:srgbClr val="404040"/>
                </a:solidFill>
              </a:rPr>
              <a:t>A record of this public hearing will be made available on the district’s website at </a:t>
            </a:r>
            <a:r>
              <a:rPr lang="en-US" sz="2400" dirty="0">
                <a:hlinkClick r:id="rId3"/>
              </a:rPr>
              <a:t>https://www.hempsteadschools.org/</a:t>
            </a:r>
            <a:r>
              <a:rPr lang="en-US" sz="2400" dirty="0"/>
              <a:t>.</a:t>
            </a:r>
            <a:endParaRPr lang="en-US" sz="2400" dirty="0">
              <a:solidFill>
                <a:srgbClr val="3D0DC3"/>
              </a:solidFill>
            </a:endParaRPr>
          </a:p>
          <a:p>
            <a:r>
              <a:rPr lang="en-US" sz="2400" dirty="0">
                <a:solidFill>
                  <a:srgbClr val="404040"/>
                </a:solidFill>
              </a:rPr>
              <a:t> Answers to any questions that were not addressed in this hearing that are relevant to the topic will also be available in the public record.</a:t>
            </a:r>
          </a:p>
          <a:p>
            <a:r>
              <a:rPr lang="en-US" sz="2400" dirty="0">
                <a:solidFill>
                  <a:srgbClr val="404040"/>
                </a:solidFill>
              </a:rPr>
              <a:t>We thank you for your participation in this evening’s hearing and look forward to working together with the administration, school board, and the community, to stabilize and improve upon the academic and fiscal performance of the Hempstead public schools.</a:t>
            </a:r>
          </a:p>
        </p:txBody>
      </p:sp>
      <p:sp>
        <p:nvSpPr>
          <p:cNvPr id="4" name="Slide Number Placeholder 3">
            <a:extLst>
              <a:ext uri="{FF2B5EF4-FFF2-40B4-BE49-F238E27FC236}">
                <a16:creationId xmlns:a16="http://schemas.microsoft.com/office/drawing/2014/main" id="{4040BEBF-65FC-43E9-8E56-44B053C2D1CA}"/>
              </a:ext>
            </a:extLst>
          </p:cNvPr>
          <p:cNvSpPr>
            <a:spLocks noGrp="1"/>
          </p:cNvSpPr>
          <p:nvPr>
            <p:ph type="sldNum" sz="quarter" idx="12"/>
          </p:nvPr>
        </p:nvSpPr>
        <p:spPr/>
        <p:txBody>
          <a:bodyPr/>
          <a:lstStyle/>
          <a:p>
            <a:fld id="{8A7A6979-0714-4377-B894-6BE4C2D6E202}" type="slidenum">
              <a:rPr lang="en-US" smtClean="0"/>
              <a:pPr/>
              <a:t>27</a:t>
            </a:fld>
            <a:endParaRPr lang="en-US" dirty="0"/>
          </a:p>
        </p:txBody>
      </p:sp>
    </p:spTree>
    <p:extLst>
      <p:ext uri="{BB962C8B-B14F-4D97-AF65-F5344CB8AC3E}">
        <p14:creationId xmlns:p14="http://schemas.microsoft.com/office/powerpoint/2010/main" val="28131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Agenda</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249424"/>
            <a:ext cx="8779512" cy="2921094"/>
          </a:xfrm>
        </p:spPr>
        <p:txBody>
          <a:bodyPr>
            <a:noAutofit/>
          </a:bodyPr>
          <a:lstStyle/>
          <a:p>
            <a:r>
              <a:rPr lang="en-US" sz="2400" dirty="0">
                <a:solidFill>
                  <a:schemeClr val="tx1">
                    <a:lumMod val="75000"/>
                    <a:lumOff val="25000"/>
                  </a:schemeClr>
                </a:solidFill>
                <a:ea typeface="Times New Roman" panose="02020603050405020304" pitchFamily="18" charset="0"/>
              </a:rPr>
              <a:t>Virtual Meeting Protocols for those who have registered to speak</a:t>
            </a:r>
          </a:p>
          <a:p>
            <a:r>
              <a:rPr lang="en-US" sz="2400" dirty="0">
                <a:solidFill>
                  <a:srgbClr val="404040"/>
                </a:solidFill>
                <a:ea typeface="Times New Roman" panose="02020603050405020304" pitchFamily="18" charset="0"/>
              </a:rPr>
              <a:t>Presentation on the NYS legislation</a:t>
            </a:r>
            <a:r>
              <a:rPr lang="en-US" sz="2400" dirty="0">
                <a:solidFill>
                  <a:srgbClr val="404040"/>
                </a:solidFill>
              </a:rPr>
              <a:t> regarding school district fiscal performance and desired outcomes (Dr. William Johnson)</a:t>
            </a:r>
          </a:p>
          <a:p>
            <a:r>
              <a:rPr lang="en-US" sz="2400" dirty="0">
                <a:solidFill>
                  <a:srgbClr val="404040"/>
                </a:solidFill>
              </a:rPr>
              <a:t>Opportunity For Public Comment</a:t>
            </a:r>
          </a:p>
          <a:p>
            <a:r>
              <a:rPr lang="en-US" sz="2400" dirty="0">
                <a:solidFill>
                  <a:srgbClr val="404040"/>
                </a:solidFill>
              </a:rPr>
              <a:t>Next Steps in Process</a:t>
            </a:r>
          </a:p>
        </p:txBody>
      </p:sp>
      <p:sp>
        <p:nvSpPr>
          <p:cNvPr id="4" name="Slide Number Placeholder 3">
            <a:extLst>
              <a:ext uri="{FF2B5EF4-FFF2-40B4-BE49-F238E27FC236}">
                <a16:creationId xmlns:a16="http://schemas.microsoft.com/office/drawing/2014/main" id="{3512B614-EC9F-4492-9FF3-7AE5A66B3AA2}"/>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3071633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Virtual meeting protocols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001078"/>
            <a:ext cx="8779512" cy="3169440"/>
          </a:xfrm>
        </p:spPr>
        <p:txBody>
          <a:bodyPr>
            <a:noAutofit/>
          </a:bodyPr>
          <a:lstStyle/>
          <a:p>
            <a:r>
              <a:rPr lang="en-US" sz="2400" dirty="0">
                <a:latin typeface="Calibri" panose="020F0502020204030204" pitchFamily="34" charset="0"/>
                <a:ea typeface="Times New Roman" panose="02020603050405020304" pitchFamily="18" charset="0"/>
              </a:rPr>
              <a:t>After the monitor has finished his </a:t>
            </a:r>
            <a:r>
              <a:rPr lang="en-US" sz="2400" dirty="0">
                <a:solidFill>
                  <a:schemeClr val="tx1"/>
                </a:solidFill>
                <a:latin typeface="Calibri" panose="020F0502020204030204" pitchFamily="34" charset="0"/>
                <a:ea typeface="Times New Roman" panose="02020603050405020304" pitchFamily="18" charset="0"/>
              </a:rPr>
              <a:t>presentation, we </a:t>
            </a:r>
            <a:r>
              <a:rPr lang="en-US" sz="2400" dirty="0">
                <a:latin typeface="Calibri" panose="020F0502020204030204" pitchFamily="34" charset="0"/>
                <a:ea typeface="Times New Roman" panose="02020603050405020304" pitchFamily="18" charset="0"/>
              </a:rPr>
              <a:t>will open the meeting up for questions for those who have registered to speak.</a:t>
            </a:r>
          </a:p>
          <a:p>
            <a:r>
              <a:rPr lang="en-US" sz="2400" dirty="0">
                <a:latin typeface="Calibri" panose="020F0502020204030204" pitchFamily="34" charset="0"/>
                <a:ea typeface="Times New Roman" panose="02020603050405020304" pitchFamily="18" charset="0"/>
              </a:rPr>
              <a:t>Anyone who submitted a request to speak will be given 3 minutes to talk and will be called upon by name when it is his or her turn.</a:t>
            </a:r>
          </a:p>
          <a:p>
            <a:r>
              <a:rPr lang="en-US" sz="2400" dirty="0">
                <a:latin typeface="Calibri" panose="020F0502020204030204" pitchFamily="34" charset="0"/>
                <a:ea typeface="Times New Roman" panose="02020603050405020304" pitchFamily="18" charset="0"/>
              </a:rPr>
              <a:t>Anyone who did not submit a request to speak prior to the hearing can submit comments to</a:t>
            </a:r>
          </a:p>
          <a:p>
            <a:pPr marL="0" indent="0">
              <a:buNone/>
            </a:pPr>
            <a:r>
              <a:rPr lang="en-US" sz="2400" b="1" u="sng" dirty="0">
                <a:cs typeface="Calibri" panose="020F0502020204030204" pitchFamily="34" charset="0"/>
                <a:hlinkClick r:id="rId3"/>
              </a:rPr>
              <a:t>wjohnson@hempsteadschools.org</a:t>
            </a:r>
            <a:endParaRPr lang="en-US" sz="2400" b="1" u="sng" dirty="0">
              <a:cs typeface="Calibri" panose="020F0502020204030204" pitchFamily="34" charset="0"/>
            </a:endParaRPr>
          </a:p>
          <a:p>
            <a:pPr marL="0" indent="0">
              <a:buNone/>
            </a:pPr>
            <a:endParaRPr lang="en-US" sz="2400" dirty="0">
              <a:latin typeface="Calibri" panose="020F050202020403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EFB3815-F73E-4BBA-84B6-B3B2B952F3B9}"/>
              </a:ext>
            </a:extLst>
          </p:cNvPr>
          <p:cNvSpPr>
            <a:spLocks noGrp="1"/>
          </p:cNvSpPr>
          <p:nvPr>
            <p:ph type="sldNum" sz="quarter" idx="12"/>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2932911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Statutory authority of the Hempstead monitor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123556"/>
            <a:ext cx="8779512" cy="3046962"/>
          </a:xfrm>
        </p:spPr>
        <p:txBody>
          <a:bodyPr>
            <a:noAutofit/>
          </a:bodyPr>
          <a:lstStyle/>
          <a:p>
            <a:pPr marL="0" indent="0">
              <a:buNone/>
            </a:pPr>
            <a:r>
              <a:rPr lang="en-US" sz="2400" dirty="0">
                <a:solidFill>
                  <a:srgbClr val="404040"/>
                </a:solidFill>
              </a:rPr>
              <a:t>Chapter 19 of the Laws of 2020 requires the Commissioner to appoint a Monitor to the Hempstead Union Free School District to </a:t>
            </a:r>
            <a:r>
              <a:rPr lang="en-US" sz="2400" dirty="0"/>
              <a:t>provide oversight, guidance and technical assistance related to the academic and fiscal policies, practices, programs and decisions of the District, the Board of Education, and the Superintendent.</a:t>
            </a:r>
          </a:p>
          <a:p>
            <a:endParaRPr lang="en-US" sz="28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5F42B1D6-C70F-4A9C-9617-74077AC1B1A2}"/>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55373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Appointment of monitor</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123556"/>
            <a:ext cx="8779512" cy="3046962"/>
          </a:xfrm>
        </p:spPr>
        <p:txBody>
          <a:bodyPr>
            <a:noAutofit/>
          </a:bodyPr>
          <a:lstStyle/>
          <a:p>
            <a:r>
              <a:rPr lang="en-US" sz="2800" dirty="0">
                <a:solidFill>
                  <a:srgbClr val="404040"/>
                </a:solidFill>
              </a:rPr>
              <a:t>On July 1</a:t>
            </a:r>
            <a:r>
              <a:rPr lang="en-US" sz="2800" baseline="30000" dirty="0">
                <a:solidFill>
                  <a:srgbClr val="404040"/>
                </a:solidFill>
              </a:rPr>
              <a:t>st</a:t>
            </a:r>
            <a:r>
              <a:rPr lang="en-US" sz="2800" dirty="0">
                <a:solidFill>
                  <a:schemeClr val="tx1">
                    <a:lumMod val="75000"/>
                    <a:lumOff val="25000"/>
                  </a:schemeClr>
                </a:solidFill>
              </a:rPr>
              <a:t>, 2020, </a:t>
            </a:r>
            <a:r>
              <a:rPr lang="en-US" sz="2800" dirty="0">
                <a:solidFill>
                  <a:srgbClr val="404040"/>
                </a:solidFill>
              </a:rPr>
              <a:t>I was appointed by Interim Commissioner Tahoe to be the monitor of the Hempstead Union Free School District.</a:t>
            </a: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01E3F110-613E-4B8F-AC26-334A0F4AD28E}"/>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307628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Requirement for Public Hearings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1843589"/>
            <a:ext cx="8779512" cy="3671385"/>
          </a:xfrm>
        </p:spPr>
        <p:txBody>
          <a:bodyPr>
            <a:noAutofit/>
          </a:bodyPr>
          <a:lstStyle/>
          <a:p>
            <a:r>
              <a:rPr lang="en-US" sz="2200" dirty="0">
                <a:solidFill>
                  <a:srgbClr val="404040"/>
                </a:solidFill>
              </a:rPr>
              <a:t>Chapter 19 of the laws of 2020 requires that the Monitor of the Hempstead Union Free School District hold three public hearings within 60 days of their appointment.</a:t>
            </a:r>
          </a:p>
          <a:p>
            <a:r>
              <a:rPr lang="en-US" sz="2200" dirty="0">
                <a:solidFill>
                  <a:srgbClr val="404040"/>
                </a:solidFill>
              </a:rPr>
              <a:t>The first hearing, which focused on governance and intervention issues and the role of the State Education Commissioner, the NYS Education Department, and the Board of Regents, was held on July 27</a:t>
            </a:r>
            <a:r>
              <a:rPr lang="en-US" sz="2200" baseline="30000" dirty="0">
                <a:solidFill>
                  <a:srgbClr val="404040"/>
                </a:solidFill>
              </a:rPr>
              <a:t>th</a:t>
            </a:r>
            <a:r>
              <a:rPr lang="en-US" sz="2000" dirty="0">
                <a:solidFill>
                  <a:srgbClr val="404040"/>
                </a:solidFill>
              </a:rPr>
              <a:t>. </a:t>
            </a:r>
            <a:r>
              <a:rPr lang="en-US" sz="2200" dirty="0">
                <a:solidFill>
                  <a:srgbClr val="404040"/>
                </a:solidFill>
              </a:rPr>
              <a:t>The second hearing, which focused on the academic performance of the district was held on August 10</a:t>
            </a:r>
            <a:r>
              <a:rPr lang="en-US" sz="2200" baseline="30000" dirty="0">
                <a:solidFill>
                  <a:srgbClr val="404040"/>
                </a:solidFill>
              </a:rPr>
              <a:t>th</a:t>
            </a:r>
            <a:r>
              <a:rPr lang="en-US" sz="2200" dirty="0">
                <a:solidFill>
                  <a:srgbClr val="404040"/>
                </a:solidFill>
              </a:rPr>
              <a:t>. </a:t>
            </a:r>
          </a:p>
          <a:p>
            <a:r>
              <a:rPr lang="en-US" sz="2200" dirty="0">
                <a:solidFill>
                  <a:srgbClr val="404040"/>
                </a:solidFill>
              </a:rPr>
              <a:t>The minutes of the first two public hearings are available on the school district website, as is the PowerPoint presentations.</a:t>
            </a:r>
          </a:p>
        </p:txBody>
      </p:sp>
      <p:sp>
        <p:nvSpPr>
          <p:cNvPr id="4" name="Slide Number Placeholder 3">
            <a:extLst>
              <a:ext uri="{FF2B5EF4-FFF2-40B4-BE49-F238E27FC236}">
                <a16:creationId xmlns:a16="http://schemas.microsoft.com/office/drawing/2014/main" id="{630ECFD7-5A21-45D3-8112-0B1B3B691E4B}"/>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Tree>
    <p:extLst>
      <p:ext uri="{BB962C8B-B14F-4D97-AF65-F5344CB8AC3E}">
        <p14:creationId xmlns:p14="http://schemas.microsoft.com/office/powerpoint/2010/main" val="270930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467418"/>
            <a:ext cx="7729728" cy="1188720"/>
          </a:xfrm>
          <a:solidFill>
            <a:srgbClr val="FFFFFF"/>
          </a:solidFill>
        </p:spPr>
        <p:txBody>
          <a:bodyPr>
            <a:normAutofit/>
          </a:bodyPr>
          <a:lstStyle/>
          <a:p>
            <a:r>
              <a:rPr lang="en-US" dirty="0"/>
              <a:t>Requirement for Public Hearings</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2" y="2623930"/>
            <a:ext cx="8779512" cy="1842053"/>
          </a:xfrm>
        </p:spPr>
        <p:txBody>
          <a:bodyPr>
            <a:noAutofit/>
          </a:bodyPr>
          <a:lstStyle/>
          <a:p>
            <a:r>
              <a:rPr lang="en-US" sz="2400" dirty="0">
                <a:solidFill>
                  <a:srgbClr val="404040"/>
                </a:solidFill>
              </a:rPr>
              <a:t>The purpose of this third hearing is to explain the role of the Monitor in providing oversight and assistance in financial matters of the Hempstead schools and to take public comment on the fiscal performance of the school district.</a:t>
            </a:r>
          </a:p>
          <a:p>
            <a:endParaRPr lang="en-US" sz="2400" dirty="0">
              <a:solidFill>
                <a:srgbClr val="404040"/>
              </a:solidFill>
            </a:endParaRPr>
          </a:p>
          <a:p>
            <a:endParaRPr lang="en-US" sz="2400" dirty="0">
              <a:solidFill>
                <a:srgbClr val="404040"/>
              </a:solidFill>
            </a:endParaRPr>
          </a:p>
        </p:txBody>
      </p:sp>
      <p:sp>
        <p:nvSpPr>
          <p:cNvPr id="4" name="Slide Number Placeholder 3">
            <a:extLst>
              <a:ext uri="{FF2B5EF4-FFF2-40B4-BE49-F238E27FC236}">
                <a16:creationId xmlns:a16="http://schemas.microsoft.com/office/drawing/2014/main" id="{0D6ECFA2-1D95-4CD9-8098-689B5808C4AA}"/>
              </a:ext>
            </a:extLst>
          </p:cNvPr>
          <p:cNvSpPr>
            <a:spLocks noGrp="1"/>
          </p:cNvSpPr>
          <p:nvPr>
            <p:ph type="sldNum" sz="quarter" idx="12"/>
          </p:nvPr>
        </p:nvSpPr>
        <p:spPr/>
        <p:txBody>
          <a:bodyPr/>
          <a:lstStyle/>
          <a:p>
            <a:fld id="{8A7A6979-0714-4377-B894-6BE4C2D6E202}" type="slidenum">
              <a:rPr lang="en-US" smtClean="0"/>
              <a:pPr/>
              <a:t>8</a:t>
            </a:fld>
            <a:endParaRPr lang="en-US" dirty="0"/>
          </a:p>
        </p:txBody>
      </p:sp>
    </p:spTree>
    <p:extLst>
      <p:ext uri="{BB962C8B-B14F-4D97-AF65-F5344CB8AC3E}">
        <p14:creationId xmlns:p14="http://schemas.microsoft.com/office/powerpoint/2010/main" val="275577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5C10-9A89-40A1-ACD0-2C8FC7F23D60}"/>
              </a:ext>
            </a:extLst>
          </p:cNvPr>
          <p:cNvSpPr>
            <a:spLocks noGrp="1"/>
          </p:cNvSpPr>
          <p:nvPr>
            <p:ph type="title"/>
          </p:nvPr>
        </p:nvSpPr>
        <p:spPr>
          <a:xfrm>
            <a:off x="2231136" y="187452"/>
            <a:ext cx="7729728" cy="1248156"/>
          </a:xfrm>
          <a:solidFill>
            <a:srgbClr val="FFFFFF"/>
          </a:solidFill>
        </p:spPr>
        <p:txBody>
          <a:bodyPr>
            <a:normAutofit/>
          </a:bodyPr>
          <a:lstStyle/>
          <a:p>
            <a:r>
              <a:rPr lang="en-US" dirty="0"/>
              <a:t>School DISTRICT                      FISCAL RESPONSIBILITY</a:t>
            </a:r>
          </a:p>
        </p:txBody>
      </p:sp>
      <p:sp>
        <p:nvSpPr>
          <p:cNvPr id="3" name="Content Placeholder 2">
            <a:extLst>
              <a:ext uri="{FF2B5EF4-FFF2-40B4-BE49-F238E27FC236}">
                <a16:creationId xmlns:a16="http://schemas.microsoft.com/office/drawing/2014/main" id="{D233F606-E404-4146-A123-B2FC84ED2CC0}"/>
              </a:ext>
            </a:extLst>
          </p:cNvPr>
          <p:cNvSpPr>
            <a:spLocks noGrp="1"/>
          </p:cNvSpPr>
          <p:nvPr>
            <p:ph idx="1"/>
          </p:nvPr>
        </p:nvSpPr>
        <p:spPr>
          <a:xfrm>
            <a:off x="1706061" y="1435608"/>
            <a:ext cx="9005481" cy="4549140"/>
          </a:xfrm>
        </p:spPr>
        <p:txBody>
          <a:bodyPr>
            <a:noAutofit/>
          </a:bodyPr>
          <a:lstStyle/>
          <a:p>
            <a:pPr>
              <a:spcBef>
                <a:spcPts val="0"/>
              </a:spcBef>
            </a:pPr>
            <a:r>
              <a:rPr lang="en-US" sz="2000" dirty="0">
                <a:latin typeface="Gill Sans MT" panose="020B0502020104020203" pitchFamily="34" charset="0"/>
                <a:ea typeface="Calibri" panose="020F0502020204030204" pitchFamily="34" charset="0"/>
              </a:rPr>
              <a:t>Every NYS school district, with the exception of the Big Five cities of New York, Yonkers, Rochester, Syracuse, and Buffalo, operate on an annual budget that must be approved by the voters of that community.  All residents of the school district who have lived in the district for at least one month, are US citizens, and at least 18 years of age are eligible to vote. It is not necessary to be a taxpayer. </a:t>
            </a:r>
          </a:p>
          <a:p>
            <a:pPr>
              <a:spcBef>
                <a:spcPts val="0"/>
              </a:spcBef>
            </a:pPr>
            <a:endParaRPr lang="en-US" sz="2000" dirty="0">
              <a:latin typeface="Gill Sans MT" panose="020B0502020104020203" pitchFamily="34" charset="0"/>
              <a:ea typeface="Calibri" panose="020F0502020204030204" pitchFamily="34" charset="0"/>
            </a:endParaRPr>
          </a:p>
          <a:p>
            <a:pPr>
              <a:spcBef>
                <a:spcPts val="0"/>
              </a:spcBef>
            </a:pPr>
            <a:r>
              <a:rPr lang="en-US" sz="2000" dirty="0">
                <a:latin typeface="Gill Sans MT" panose="020B0502020104020203" pitchFamily="34" charset="0"/>
                <a:ea typeface="Calibri" panose="020F0502020204030204" pitchFamily="34" charset="0"/>
              </a:rPr>
              <a:t>The Chief Executive Officer of the school district is the Superintendent of Schools, who manages the day-to-day operations of the district schools. In turn, the Board of Education appoints the Superintendent and is responsible for the management and operations and policy–making for the school district. </a:t>
            </a:r>
          </a:p>
          <a:p>
            <a:pPr>
              <a:spcBef>
                <a:spcPts val="0"/>
              </a:spcBef>
            </a:pPr>
            <a:endParaRPr lang="en-US" sz="2000" dirty="0">
              <a:latin typeface="Gill Sans MT" panose="020B0502020104020203" pitchFamily="34" charset="0"/>
              <a:ea typeface="Calibri" panose="020F0502020204030204" pitchFamily="34" charset="0"/>
            </a:endParaRPr>
          </a:p>
          <a:p>
            <a:pPr>
              <a:spcBef>
                <a:spcPts val="0"/>
              </a:spcBef>
            </a:pPr>
            <a:r>
              <a:rPr lang="en-US" sz="2000" dirty="0">
                <a:latin typeface="Gill Sans MT" panose="020B0502020104020203" pitchFamily="34" charset="0"/>
                <a:ea typeface="Calibri" panose="020F0502020204030204" pitchFamily="34" charset="0"/>
              </a:rPr>
              <a:t>School boards are elected by the voters of the community.  The Hempstead school board has five members, each of whom is elected to a three-year term.</a:t>
            </a:r>
          </a:p>
          <a:p>
            <a:pPr marL="0" indent="0">
              <a:buNone/>
            </a:pPr>
            <a:endParaRPr lang="en-US" sz="2000" dirty="0">
              <a:solidFill>
                <a:srgbClr val="404040"/>
              </a:solidFill>
            </a:endParaRPr>
          </a:p>
        </p:txBody>
      </p:sp>
      <p:sp>
        <p:nvSpPr>
          <p:cNvPr id="4" name="Slide Number Placeholder 3">
            <a:extLst>
              <a:ext uri="{FF2B5EF4-FFF2-40B4-BE49-F238E27FC236}">
                <a16:creationId xmlns:a16="http://schemas.microsoft.com/office/drawing/2014/main" id="{DD7BD7E9-85CD-4A52-810B-DBB08682707E}"/>
              </a:ext>
            </a:extLst>
          </p:cNvPr>
          <p:cNvSpPr>
            <a:spLocks noGrp="1"/>
          </p:cNvSpPr>
          <p:nvPr>
            <p:ph type="sldNum" sz="quarter" idx="12"/>
          </p:nvPr>
        </p:nvSpPr>
        <p:spPr/>
        <p:txBody>
          <a:bodyPr/>
          <a:lstStyle/>
          <a:p>
            <a:fld id="{8A7A6979-0714-4377-B894-6BE4C2D6E202}" type="slidenum">
              <a:rPr lang="en-US" smtClean="0"/>
              <a:pPr/>
              <a:t>9</a:t>
            </a:fld>
            <a:endParaRPr lang="en-US" dirty="0"/>
          </a:p>
        </p:txBody>
      </p:sp>
    </p:spTree>
    <p:extLst>
      <p:ext uri="{BB962C8B-B14F-4D97-AF65-F5344CB8AC3E}">
        <p14:creationId xmlns:p14="http://schemas.microsoft.com/office/powerpoint/2010/main" val="203820872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5128</TotalTime>
  <Words>3296</Words>
  <Application>Microsoft Office PowerPoint</Application>
  <PresentationFormat>Widescreen</PresentationFormat>
  <Paragraphs>235</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Gill Sans MT</vt:lpstr>
      <vt:lpstr>Parcel</vt:lpstr>
      <vt:lpstr>Monitor of the Hempstead union free school district Public hearing </vt:lpstr>
      <vt:lpstr>WELCOME and Introductions</vt:lpstr>
      <vt:lpstr>Agenda</vt:lpstr>
      <vt:lpstr>Virtual meeting protocols</vt:lpstr>
      <vt:lpstr>Statutory authority of the Hempstead monitor</vt:lpstr>
      <vt:lpstr>Appointment of monitor</vt:lpstr>
      <vt:lpstr>Requirement for Public Hearings</vt:lpstr>
      <vt:lpstr>Requirement for Public Hearings</vt:lpstr>
      <vt:lpstr>School DISTRICT                      FISCAL RESPONSIBILITY</vt:lpstr>
      <vt:lpstr>Hempstead Budgets for the 2020-21 school year: Initial Observations</vt:lpstr>
      <vt:lpstr>Hempstead 2019-20 Budget Facts</vt:lpstr>
      <vt:lpstr>Hempstead 2020-21 Budget Facts</vt:lpstr>
      <vt:lpstr>Responsibilities of THE Monitor</vt:lpstr>
      <vt:lpstr>MONITOR Responsibilities - Details</vt:lpstr>
      <vt:lpstr>MONITOR Responsibilities - Details</vt:lpstr>
      <vt:lpstr>MONITOR Responsibilities - Details</vt:lpstr>
      <vt:lpstr>MONITOR Responsibilities - DETAILS</vt:lpstr>
      <vt:lpstr>MONITOR Responsibilities - DETAILS</vt:lpstr>
      <vt:lpstr>Responsibilities of THE Monitor- Continued</vt:lpstr>
      <vt:lpstr>MONITOR Responsibilities - Details</vt:lpstr>
      <vt:lpstr>MONITOR Responsibilities - DETAILS</vt:lpstr>
      <vt:lpstr>Monitor Responsibilities - details</vt:lpstr>
      <vt:lpstr>MONITOR Responsibilities - DETAILS</vt:lpstr>
      <vt:lpstr>MONITOR Responsibilities - details</vt:lpstr>
      <vt:lpstr>Community engagement</vt:lpstr>
      <vt:lpstr>Comments and Questions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 of the Wyandanch union free school district Public hearing</dc:title>
  <dc:creator>Julia Patane</dc:creator>
  <cp:lastModifiedBy>Lovasz, Ana</cp:lastModifiedBy>
  <cp:revision>241</cp:revision>
  <cp:lastPrinted>2020-08-20T15:51:31Z</cp:lastPrinted>
  <dcterms:created xsi:type="dcterms:W3CDTF">2020-05-26T17:40:20Z</dcterms:created>
  <dcterms:modified xsi:type="dcterms:W3CDTF">2020-08-21T14:19:49Z</dcterms:modified>
</cp:coreProperties>
</file>