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Lst>
  <p:sldSz cy="6858000" cx="12192000"/>
  <p:notesSz cx="6858000" cy="9144000"/>
  <p:embeddedFontLst>
    <p:embeddedFont>
      <p:font typeface="Poppins"/>
      <p:regular r:id="rId78"/>
      <p:bold r:id="rId79"/>
      <p:italic r:id="rId80"/>
      <p:boldItalic r:id="rId81"/>
    </p:embeddedFont>
    <p:embeddedFont>
      <p:font typeface="Century Gothic"/>
      <p:regular r:id="rId82"/>
      <p:bold r:id="rId83"/>
      <p:italic r:id="rId84"/>
      <p:boldItalic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6" roundtripDataSignature="AMtx7miJQwSGBlfgssLua8FUIiRpde/XP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7D1A827-03F0-4808-9582-0754DA34424C}">
  <a:tblStyle styleId="{37D1A827-03F0-4808-9582-0754DA34424C}"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Gothic-italic.fntdata"/><Relationship Id="rId83" Type="http://schemas.openxmlformats.org/officeDocument/2006/relationships/font" Target="fonts/CenturyGothic-bold.fntdata"/><Relationship Id="rId42" Type="http://schemas.openxmlformats.org/officeDocument/2006/relationships/slide" Target="slides/slide37.xml"/><Relationship Id="rId86" Type="http://customschemas.google.com/relationships/presentationmetadata" Target="metadata"/><Relationship Id="rId41" Type="http://schemas.openxmlformats.org/officeDocument/2006/relationships/slide" Target="slides/slide36.xml"/><Relationship Id="rId85" Type="http://schemas.openxmlformats.org/officeDocument/2006/relationships/font" Target="fonts/CenturyGothic-boldItalic.fnt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italic.fntdata"/><Relationship Id="rId82" Type="http://schemas.openxmlformats.org/officeDocument/2006/relationships/font" Target="fonts/CenturyGothic-regular.fntdata"/><Relationship Id="rId81" Type="http://schemas.openxmlformats.org/officeDocument/2006/relationships/font" Target="fonts/Poppins-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Poppins-bold.fntdata"/><Relationship Id="rId34" Type="http://schemas.openxmlformats.org/officeDocument/2006/relationships/slide" Target="slides/slide29.xml"/><Relationship Id="rId78" Type="http://schemas.openxmlformats.org/officeDocument/2006/relationships/font" Target="fonts/Poppins-regular.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marR="0" rtl="0" algn="l">
              <a:lnSpc>
                <a:spcPct val="100000"/>
              </a:lnSpc>
              <a:spcBef>
                <a:spcPts val="0"/>
              </a:spcBef>
              <a:spcAft>
                <a:spcPts val="0"/>
              </a:spcAft>
              <a:buClr>
                <a:schemeClr val="dk1"/>
              </a:buClr>
              <a:buSzPts val="1200"/>
              <a:buFont typeface="Calibri"/>
              <a:buAutoNum type="arabicPeriod"/>
            </a:pPr>
            <a:r>
              <a:rPr lang="en-US"/>
              <a:t>Tell students that today they will learn about fiction. </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Read aloud p. 150 of the </a:t>
            </a:r>
            <a:r>
              <a:rPr i="1" lang="en-US"/>
              <a:t>Student Interactive. </a:t>
            </a:r>
            <a:r>
              <a:rPr lang="en-US"/>
              <a:t>Point out that the story on this page has a character, a setting, and a plot. Tell students they can look for clues as they read to find the author’s purpose </a:t>
            </a:r>
            <a:endParaRPr/>
          </a:p>
          <a:p>
            <a:pPr indent="-195072" lvl="1" marL="694944" marR="0" rtl="0" algn="l">
              <a:lnSpc>
                <a:spcPct val="100000"/>
              </a:lnSpc>
              <a:spcBef>
                <a:spcPts val="0"/>
              </a:spcBef>
              <a:spcAft>
                <a:spcPts val="0"/>
              </a:spcAft>
              <a:buClr>
                <a:schemeClr val="dk1"/>
              </a:buClr>
              <a:buSzPts val="1200"/>
              <a:buFont typeface="Calibri"/>
              <a:buChar char="•"/>
            </a:pPr>
            <a:r>
              <a:rPr lang="en-US"/>
              <a:t>Authors also can write to entertain readers. </a:t>
            </a:r>
            <a:endParaRPr/>
          </a:p>
          <a:p>
            <a:pPr indent="-195072" lvl="1" marL="694944" marR="0" rtl="0" algn="l">
              <a:lnSpc>
                <a:spcPct val="100000"/>
              </a:lnSpc>
              <a:spcBef>
                <a:spcPts val="0"/>
              </a:spcBef>
              <a:spcAft>
                <a:spcPts val="0"/>
              </a:spcAft>
              <a:buClr>
                <a:schemeClr val="dk1"/>
              </a:buClr>
              <a:buSzPts val="1200"/>
              <a:buFont typeface="Calibri"/>
              <a:buChar char="•"/>
            </a:pPr>
            <a:r>
              <a:rPr lang="en-US"/>
              <a:t>I can look for clues that the author is telling a story. These clues show that the author is writing fiction. </a:t>
            </a:r>
            <a:endParaRPr b="1" i="0" u="none" strike="noStrike"/>
          </a:p>
          <a:p>
            <a:pPr indent="-195072" lvl="0" marL="237743" rtl="0" algn="l">
              <a:lnSpc>
                <a:spcPct val="100000"/>
              </a:lnSpc>
              <a:spcBef>
                <a:spcPts val="0"/>
              </a:spcBef>
              <a:spcAft>
                <a:spcPts val="0"/>
              </a:spcAft>
              <a:buClr>
                <a:schemeClr val="dk1"/>
              </a:buClr>
              <a:buSzPts val="1200"/>
              <a:buFont typeface="Calibri"/>
              <a:buAutoNum type="arabicPeriod"/>
            </a:pPr>
            <a:r>
              <a:rPr b="1" i="0" lang="en-US" u="none" strike="noStrike"/>
              <a:t>Editable Anchor Chart Click Path: Table of Contents -&gt; Reading Anchor Charts -&gt; Unit 3 Week 4: Fiction Editable Reading Anchor</a:t>
            </a:r>
            <a:endParaRPr/>
          </a:p>
          <a:p>
            <a:pPr indent="0" lvl="0" marL="0" rtl="0" algn="l">
              <a:lnSpc>
                <a:spcPct val="100000"/>
              </a:lnSpc>
              <a:spcBef>
                <a:spcPts val="0"/>
              </a:spcBef>
              <a:spcAft>
                <a:spcPts val="0"/>
              </a:spcAft>
              <a:buSzPts val="1400"/>
              <a:buNone/>
            </a:pPr>
            <a:r>
              <a:t/>
            </a:r>
            <a:endParaRPr/>
          </a:p>
        </p:txBody>
      </p:sp>
      <p:sp>
        <p:nvSpPr>
          <p:cNvPr id="190" name="Google Shape;19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chemeClr val="dk1"/>
              </a:buClr>
              <a:buSzPts val="1200"/>
              <a:buFont typeface="Calibri"/>
              <a:buAutoNum type="arabicPeriod"/>
            </a:pPr>
            <a:r>
              <a:rPr i="0" lang="en-US" u="none" strike="noStrike"/>
              <a:t>Have</a:t>
            </a:r>
            <a:r>
              <a:rPr lang="en-US"/>
              <a:t> students turn and talk with a partner about why the author wrote the story on p. 150 of the </a:t>
            </a:r>
            <a:r>
              <a:rPr i="1" lang="en-US"/>
              <a:t>Student Interactive. </a:t>
            </a:r>
            <a:endParaRPr/>
          </a:p>
          <a:p>
            <a:pPr indent="-215900" lvl="0" marL="228600" marR="0" rtl="0" algn="l">
              <a:lnSpc>
                <a:spcPct val="100000"/>
              </a:lnSpc>
              <a:spcBef>
                <a:spcPts val="0"/>
              </a:spcBef>
              <a:spcAft>
                <a:spcPts val="0"/>
              </a:spcAft>
              <a:buClr>
                <a:schemeClr val="dk1"/>
              </a:buClr>
              <a:buSzPts val="1200"/>
              <a:buFont typeface="Calibri"/>
              <a:buAutoNum type="arabicPeriod"/>
            </a:pPr>
            <a:r>
              <a:rPr lang="en-US"/>
              <a:t>Then have partners share their ideas with the class. </a:t>
            </a:r>
            <a:endParaRPr/>
          </a:p>
        </p:txBody>
      </p:sp>
      <p:sp>
        <p:nvSpPr>
          <p:cNvPr id="203" name="Google Shape;20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chemeClr val="dk1"/>
              </a:buClr>
              <a:buSzPts val="1200"/>
              <a:buFont typeface="Calibri"/>
              <a:buAutoNum type="arabicPeriod"/>
            </a:pPr>
            <a:r>
              <a:rPr lang="en-US"/>
              <a:t>Explain that word parts are groups of letters that work together to make or change a word or its meaning. Explain that recognizing and learning parts of a word can help students read and understand word meanings.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Read aloud the Academic Vocabulary words with students from p. 167 in the </a:t>
            </a:r>
            <a:r>
              <a:rPr i="1" lang="en-US"/>
              <a:t>Student Interactive</a:t>
            </a:r>
            <a:r>
              <a:rPr lang="en-US"/>
              <a:t>. Define the words, if needed. If I add an </a:t>
            </a:r>
            <a:r>
              <a:rPr i="1" lang="en-US"/>
              <a:t>s </a:t>
            </a:r>
            <a:r>
              <a:rPr lang="en-US"/>
              <a:t>to the end of </a:t>
            </a:r>
            <a:r>
              <a:rPr i="1" lang="en-US"/>
              <a:t>character</a:t>
            </a:r>
            <a:r>
              <a:rPr lang="en-US"/>
              <a:t>, it changes the meaning of the word. The word </a:t>
            </a:r>
            <a:r>
              <a:rPr i="1" lang="en-US"/>
              <a:t>characters </a:t>
            </a:r>
            <a:r>
              <a:rPr lang="en-US"/>
              <a:t>means more than one character.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Have students complete the My Turn activity on p. 167 in the </a:t>
            </a:r>
            <a:r>
              <a:rPr i="1" lang="en-US"/>
              <a:t>Student Interactive</a:t>
            </a:r>
            <a:r>
              <a:rPr lang="en-US"/>
              <a:t>. Then have students use what they know about the word </a:t>
            </a:r>
            <a:r>
              <a:rPr i="1" lang="en-US"/>
              <a:t>explain </a:t>
            </a:r>
            <a:r>
              <a:rPr lang="en-US"/>
              <a:t>and the word part </a:t>
            </a:r>
            <a:r>
              <a:rPr i="1" lang="en-US"/>
              <a:t>-ed </a:t>
            </a:r>
            <a:r>
              <a:rPr lang="en-US"/>
              <a:t>to define the meaning of </a:t>
            </a:r>
            <a:r>
              <a:rPr i="1" lang="en-US"/>
              <a:t>explained</a:t>
            </a:r>
            <a:r>
              <a:rPr lang="en-US"/>
              <a:t>. </a:t>
            </a:r>
            <a:endParaRPr/>
          </a:p>
          <a:p>
            <a:pPr indent="-114300" lvl="0" marL="228600" marR="0" rtl="0" algn="l">
              <a:lnSpc>
                <a:spcPct val="100000"/>
              </a:lnSpc>
              <a:spcBef>
                <a:spcPts val="0"/>
              </a:spcBef>
              <a:spcAft>
                <a:spcPts val="0"/>
              </a:spcAft>
              <a:buClr>
                <a:srgbClr val="000000"/>
              </a:buClr>
              <a:buSzPts val="1200"/>
              <a:buFont typeface="Calibri"/>
              <a:buNone/>
            </a:pPr>
            <a:r>
              <a:t/>
            </a:r>
            <a:endParaRPr/>
          </a:p>
          <a:p>
            <a:pPr indent="-114300" lvl="0" marL="228600" marR="0" rtl="0" algn="l">
              <a:lnSpc>
                <a:spcPct val="100000"/>
              </a:lnSpc>
              <a:spcBef>
                <a:spcPts val="0"/>
              </a:spcBef>
              <a:spcAft>
                <a:spcPts val="0"/>
              </a:spcAft>
              <a:buClr>
                <a:srgbClr val="000000"/>
              </a:buClr>
              <a:buSzPts val="1200"/>
              <a:buFont typeface="Calibri"/>
              <a:buNone/>
            </a:pPr>
            <a:r>
              <a:t/>
            </a:r>
            <a:endParaRPr/>
          </a:p>
          <a:p>
            <a:pPr indent="-114300" lvl="0" marL="228600" rtl="0" algn="l">
              <a:lnSpc>
                <a:spcPct val="100000"/>
              </a:lnSpc>
              <a:spcBef>
                <a:spcPts val="0"/>
              </a:spcBef>
              <a:spcAft>
                <a:spcPts val="0"/>
              </a:spcAft>
              <a:buClr>
                <a:srgbClr val="000000"/>
              </a:buClr>
              <a:buSzPts val="1200"/>
              <a:buFont typeface="Calibri"/>
              <a:buNone/>
            </a:pPr>
            <a:r>
              <a:t/>
            </a:r>
            <a:endParaRPr i="0"/>
          </a:p>
        </p:txBody>
      </p:sp>
      <p:sp>
        <p:nvSpPr>
          <p:cNvPr id="217" name="Google Shape;21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chemeClr val="dk1"/>
              </a:buClr>
              <a:buSzPts val="1200"/>
              <a:buFont typeface="Calibri"/>
              <a:buAutoNum type="arabicPeriod"/>
            </a:pPr>
            <a:r>
              <a:rPr lang="en-US"/>
              <a:t>Display the uppercase and lowercase </a:t>
            </a:r>
            <a:r>
              <a:rPr i="1" lang="en-US"/>
              <a:t>Pp</a:t>
            </a:r>
            <a:r>
              <a:rPr lang="en-US"/>
              <a:t>.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Model how to make the uppercase letter </a:t>
            </a:r>
            <a:r>
              <a:rPr i="1" lang="en-US"/>
              <a:t>P</a:t>
            </a:r>
            <a:r>
              <a:rPr lang="en-US"/>
              <a:t>. Show students how to start at the top and draw a straight line and then a curved line. Repeat with the lowercase letter </a:t>
            </a:r>
            <a:r>
              <a:rPr i="1" lang="en-US"/>
              <a:t>p</a:t>
            </a:r>
            <a:r>
              <a:rPr lang="en-US"/>
              <a:t>. Ask students to follow your modeling by tracing the letters in the air with their finger.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Have students use </a:t>
            </a:r>
            <a:r>
              <a:rPr i="1" lang="en-US"/>
              <a:t>Handwriting </a:t>
            </a:r>
            <a:r>
              <a:rPr lang="en-US"/>
              <a:t>p. 144 in the </a:t>
            </a:r>
            <a:r>
              <a:rPr i="1" lang="en-US"/>
              <a:t>Resource Download Center </a:t>
            </a:r>
            <a:r>
              <a:rPr lang="en-US"/>
              <a:t>to practice writing </a:t>
            </a:r>
            <a:r>
              <a:rPr i="1" lang="en-US"/>
              <a:t>Pp</a:t>
            </a:r>
            <a:r>
              <a:rPr lang="en-US"/>
              <a:t>. </a:t>
            </a:r>
            <a:r>
              <a:rPr b="1" i="0" lang="en-US" u="none" strike="noStrike"/>
              <a:t>Click path: Realize -&gt; Table of Contents -&gt; Resource Download Center -&gt; Handwriting Practice -&gt; U3W4L1 Handwriting Practice </a:t>
            </a:r>
            <a:endParaRPr b="1"/>
          </a:p>
          <a:p>
            <a:pPr indent="0" lvl="0" marL="0" rtl="0" algn="l">
              <a:lnSpc>
                <a:spcPct val="100000"/>
              </a:lnSpc>
              <a:spcBef>
                <a:spcPts val="0"/>
              </a:spcBef>
              <a:spcAft>
                <a:spcPts val="0"/>
              </a:spcAft>
              <a:buClr>
                <a:schemeClr val="dk1"/>
              </a:buClr>
              <a:buSzPts val="1800"/>
              <a:buFont typeface="Calibri"/>
              <a:buNone/>
            </a:pPr>
            <a:r>
              <a:t/>
            </a:r>
            <a:endParaRPr i="0" u="none" strike="noStrike"/>
          </a:p>
        </p:txBody>
      </p:sp>
      <p:sp>
        <p:nvSpPr>
          <p:cNvPr id="231" name="Google Shape;23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8871" lvl="0" marL="237743" marR="0" rtl="0" algn="l">
              <a:lnSpc>
                <a:spcPct val="100000"/>
              </a:lnSpc>
              <a:spcBef>
                <a:spcPts val="0"/>
              </a:spcBef>
              <a:spcAft>
                <a:spcPts val="0"/>
              </a:spcAft>
              <a:buClr>
                <a:srgbClr val="000000"/>
              </a:buClr>
              <a:buSzPts val="1400"/>
              <a:buFont typeface="Arial"/>
              <a:buNone/>
            </a:pPr>
            <a:r>
              <a:rPr i="0" lang="en-US" u="none" strike="noStrike"/>
              <a:t>1. </a:t>
            </a:r>
            <a:r>
              <a:rPr lang="en-US"/>
              <a:t>Subjective pronouns replace nouns in the naming part of a sentence. Objective pronouns replace nouns in the action part of a sentence. Authors use pronouns for several reasons, such as: </a:t>
            </a:r>
            <a:endParaRPr/>
          </a:p>
          <a:p>
            <a:pPr indent="-195072" lvl="0" marL="694944" marR="0" rtl="0" algn="l">
              <a:lnSpc>
                <a:spcPct val="100000"/>
              </a:lnSpc>
              <a:spcBef>
                <a:spcPts val="0"/>
              </a:spcBef>
              <a:spcAft>
                <a:spcPts val="0"/>
              </a:spcAft>
              <a:buSzPts val="1200"/>
              <a:buFont typeface="Calibri"/>
              <a:buChar char="●"/>
            </a:pPr>
            <a:r>
              <a:rPr lang="en-US"/>
              <a:t>Pronouns eliminate the need to repeat names and nouns in a story. </a:t>
            </a:r>
            <a:endParaRPr/>
          </a:p>
          <a:p>
            <a:pPr indent="-195072" lvl="0" marL="694944" marR="0" rtl="0" algn="l">
              <a:lnSpc>
                <a:spcPct val="100000"/>
              </a:lnSpc>
              <a:spcBef>
                <a:spcPts val="0"/>
              </a:spcBef>
              <a:spcAft>
                <a:spcPts val="0"/>
              </a:spcAft>
              <a:buSzPts val="1200"/>
              <a:buFont typeface="Calibri"/>
              <a:buChar char="●"/>
            </a:pPr>
            <a:r>
              <a:rPr lang="en-US"/>
              <a:t>Pronouns identify who or what the author is talking about. </a:t>
            </a:r>
            <a:endParaRPr/>
          </a:p>
          <a:p>
            <a:pPr indent="-118871" lvl="0" marL="237743" marR="0" rtl="0" algn="l">
              <a:lnSpc>
                <a:spcPct val="100000"/>
              </a:lnSpc>
              <a:spcBef>
                <a:spcPts val="0"/>
              </a:spcBef>
              <a:spcAft>
                <a:spcPts val="0"/>
              </a:spcAft>
              <a:buClr>
                <a:schemeClr val="dk1"/>
              </a:buClr>
              <a:buSzPts val="1800"/>
              <a:buFont typeface="Calibri"/>
              <a:buNone/>
            </a:pPr>
            <a:r>
              <a:rPr i="0" lang="en-US" u="none" strike="noStrike"/>
              <a:t>2. </a:t>
            </a:r>
            <a:r>
              <a:rPr lang="en-US"/>
              <a:t>Recall the plot of a stack book that your class is familiar with. On the board, write a summary of the story. Do not use any pronouns as you write. When you have completed the summary, read it aloud to the class. </a:t>
            </a:r>
            <a:endParaRPr/>
          </a:p>
          <a:p>
            <a:pPr indent="-118871" lvl="0" marL="237743" marR="0" rtl="0" algn="l">
              <a:lnSpc>
                <a:spcPct val="100000"/>
              </a:lnSpc>
              <a:spcBef>
                <a:spcPts val="0"/>
              </a:spcBef>
              <a:spcAft>
                <a:spcPts val="0"/>
              </a:spcAft>
              <a:buClr>
                <a:schemeClr val="dk1"/>
              </a:buClr>
              <a:buSzPts val="1800"/>
              <a:buFont typeface="Calibri"/>
              <a:buNone/>
            </a:pPr>
            <a:r>
              <a:rPr lang="en-US"/>
              <a:t>3. Ask students if they notice anything strange about your story. Allow them to suggest answers. Then say: </a:t>
            </a:r>
            <a:r>
              <a:rPr i="1" lang="en-US"/>
              <a:t>In my story, I used the character names many times. It sounds strange, doesn’t it? Authors don’t use the characters’ names over and over. Instead, authors use pronouns. Pronouns make the story easier to understand. Let’s write a list of pronouns. Write a list of pronouns on the board so students can reference it during the lesson. </a:t>
            </a:r>
            <a:endParaRPr i="1"/>
          </a:p>
          <a:p>
            <a:pPr indent="-118871" lvl="0" marL="237743" marR="0" rtl="0" algn="l">
              <a:lnSpc>
                <a:spcPct val="100000"/>
              </a:lnSpc>
              <a:spcBef>
                <a:spcPts val="0"/>
              </a:spcBef>
              <a:spcAft>
                <a:spcPts val="0"/>
              </a:spcAft>
              <a:buClr>
                <a:srgbClr val="000000"/>
              </a:buClr>
              <a:buSzPts val="1400"/>
              <a:buFont typeface="Arial"/>
              <a:buNone/>
            </a:pPr>
            <a:r>
              <a:rPr lang="en-US"/>
              <a:t>4. Go back to your story and circle all the names and nouns for which pronouns can be substituted. Model how to edit a draft by changing a few of the nouns to pronouns. Ask students to tell you what pronoun can be put in place of each circled word, providing assistance as needed. When pronouns have been substituted accordingly, reread the story aloud. </a:t>
            </a:r>
            <a:endParaRPr/>
          </a:p>
          <a:p>
            <a:pPr indent="-118871" lvl="0" marL="237743" marR="0" rtl="0" algn="l">
              <a:lnSpc>
                <a:spcPct val="100000"/>
              </a:lnSpc>
              <a:spcBef>
                <a:spcPts val="0"/>
              </a:spcBef>
              <a:spcAft>
                <a:spcPts val="0"/>
              </a:spcAft>
              <a:buClr>
                <a:srgbClr val="000000"/>
              </a:buClr>
              <a:buSzPts val="1400"/>
              <a:buFont typeface="Arial"/>
              <a:buNone/>
            </a:pPr>
            <a:r>
              <a:rPr lang="en-US"/>
              <a:t>5. Direct students to complete p. 171 in the </a:t>
            </a:r>
            <a:r>
              <a:rPr i="1" lang="en-US"/>
              <a:t>Student Interactive</a:t>
            </a:r>
            <a:r>
              <a:rPr lang="en-US"/>
              <a:t>. </a:t>
            </a:r>
            <a:endParaRPr/>
          </a:p>
          <a:p>
            <a:pPr indent="-118871" lvl="0" marL="237743" marR="0" rtl="0" algn="l">
              <a:lnSpc>
                <a:spcPct val="100000"/>
              </a:lnSpc>
              <a:spcBef>
                <a:spcPts val="0"/>
              </a:spcBef>
              <a:spcAft>
                <a:spcPts val="0"/>
              </a:spcAft>
              <a:buClr>
                <a:schemeClr val="dk1"/>
              </a:buClr>
              <a:buSzPts val="1800"/>
              <a:buFont typeface="Calibri"/>
              <a:buNone/>
            </a:pPr>
            <a:r>
              <a:t/>
            </a:r>
            <a:endParaRPr/>
          </a:p>
          <a:p>
            <a:pPr indent="0" lvl="0" marL="0" rtl="0" algn="l">
              <a:lnSpc>
                <a:spcPct val="100000"/>
              </a:lnSpc>
              <a:spcBef>
                <a:spcPts val="0"/>
              </a:spcBef>
              <a:spcAft>
                <a:spcPts val="0"/>
              </a:spcAft>
              <a:buClr>
                <a:schemeClr val="dk1"/>
              </a:buClr>
              <a:buSzPts val="1800"/>
              <a:buFont typeface="Calibri"/>
              <a:buNone/>
            </a:pPr>
            <a:r>
              <a:t/>
            </a:r>
            <a:endParaRPr i="0" u="none" strike="noStrike"/>
          </a:p>
        </p:txBody>
      </p:sp>
      <p:sp>
        <p:nvSpPr>
          <p:cNvPr id="244" name="Google Shape;24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a:t>During independent writing time, students should edit their drafts by replacing the names of characters with pronouns, where appropriate. </a:t>
            </a:r>
            <a:endParaRPr/>
          </a:p>
          <a:p>
            <a:pPr indent="-228600" lvl="0" marL="228600" rtl="0" algn="l">
              <a:lnSpc>
                <a:spcPct val="100000"/>
              </a:lnSpc>
              <a:spcBef>
                <a:spcPts val="0"/>
              </a:spcBef>
              <a:spcAft>
                <a:spcPts val="0"/>
              </a:spcAft>
              <a:buClr>
                <a:schemeClr val="dk1"/>
              </a:buClr>
              <a:buSzPts val="1200"/>
              <a:buFont typeface="Calibri"/>
              <a:buAutoNum type="arabicPeriod"/>
            </a:pPr>
            <a:r>
              <a:rPr i="0" lang="en-US" u="none" strike="noStrike"/>
              <a:t>If students struggle, choose one of the following options to provide further support. </a:t>
            </a:r>
            <a:endParaRPr/>
          </a:p>
          <a:p>
            <a:pPr indent="-228600" lvl="1" marL="685800" marR="0" rtl="0" algn="l">
              <a:lnSpc>
                <a:spcPct val="100000"/>
              </a:lnSpc>
              <a:spcBef>
                <a:spcPts val="0"/>
              </a:spcBef>
              <a:spcAft>
                <a:spcPts val="0"/>
              </a:spcAft>
              <a:buClr>
                <a:schemeClr val="dk1"/>
              </a:buClr>
              <a:buSzPts val="1200"/>
              <a:buFont typeface="Calibri"/>
              <a:buChar char="•"/>
            </a:pPr>
            <a:r>
              <a:rPr i="0" lang="en-US" u="none" strike="noStrike"/>
              <a:t>Modeled </a:t>
            </a:r>
            <a:r>
              <a:rPr lang="en-US"/>
              <a:t>Use stack texts to point out subjective and objective pronouns. </a:t>
            </a:r>
            <a:endParaRPr/>
          </a:p>
          <a:p>
            <a:pPr indent="-228600" lvl="1" marL="685800" marR="0" rtl="0" algn="l">
              <a:lnSpc>
                <a:spcPct val="100000"/>
              </a:lnSpc>
              <a:spcBef>
                <a:spcPts val="0"/>
              </a:spcBef>
              <a:spcAft>
                <a:spcPts val="0"/>
              </a:spcAft>
              <a:buClr>
                <a:schemeClr val="dk1"/>
              </a:buClr>
              <a:buSzPts val="1200"/>
              <a:buFont typeface="Calibri"/>
              <a:buChar char="•"/>
            </a:pPr>
            <a:r>
              <a:rPr i="0" lang="en-US" u="none" strike="noStrike"/>
              <a:t>Shared  </a:t>
            </a:r>
            <a:r>
              <a:rPr lang="en-US"/>
              <a:t>As students come up with sentence ideas, help them think of where to incorporate pronouns  </a:t>
            </a:r>
            <a:endParaRPr i="0" u="none" strike="noStrike"/>
          </a:p>
          <a:p>
            <a:pPr indent="-228600" lvl="1" marL="685800" marR="0" rtl="0" algn="l">
              <a:lnSpc>
                <a:spcPct val="100000"/>
              </a:lnSpc>
              <a:spcBef>
                <a:spcPts val="0"/>
              </a:spcBef>
              <a:spcAft>
                <a:spcPts val="0"/>
              </a:spcAft>
              <a:buClr>
                <a:schemeClr val="dk1"/>
              </a:buClr>
              <a:buSzPts val="1200"/>
              <a:buFont typeface="Calibri"/>
              <a:buChar char="•"/>
            </a:pPr>
            <a:r>
              <a:rPr i="0" lang="en-US" u="none" strike="noStrike"/>
              <a:t>Guided  </a:t>
            </a:r>
            <a:r>
              <a:rPr lang="en-US"/>
              <a:t>Prompt students to vary their sentences in order to use pronouns.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u="none" strike="noStrike"/>
              <a:t>When students are done, they can continue writing their stories</a:t>
            </a:r>
            <a:r>
              <a:rPr lang="en-US"/>
              <a:t>.</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As students write, use the conference prompts in the Teacher’s Edition or Resource Download Center to provide support. </a:t>
            </a:r>
            <a:r>
              <a:rPr b="1" lang="en-US"/>
              <a:t>Click path: Table of Contents -&gt; Resource Download Center -&gt; Writing Workshop Conference Notes</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Ask for a few student volunteers to read their stories aloud to the class. Engage students in a discussion about which pronouns were used and how this usage makes the story better or easier to read. </a:t>
            </a:r>
            <a:endParaRPr/>
          </a:p>
          <a:p>
            <a:pPr indent="-152400" lvl="0" marL="228600" marR="0" rtl="0" algn="l">
              <a:lnSpc>
                <a:spcPct val="100000"/>
              </a:lnSpc>
              <a:spcBef>
                <a:spcPts val="0"/>
              </a:spcBef>
              <a:spcAft>
                <a:spcPts val="0"/>
              </a:spcAft>
              <a:buClr>
                <a:srgbClr val="000000"/>
              </a:buClr>
              <a:buSzPts val="1200"/>
              <a:buFont typeface="Calibri"/>
              <a:buNone/>
            </a:pPr>
            <a:r>
              <a:t/>
            </a:r>
            <a:endParaRPr/>
          </a:p>
        </p:txBody>
      </p:sp>
      <p:sp>
        <p:nvSpPr>
          <p:cNvPr id="257" name="Google Shape;25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Remind students that some pronouns show that something belongs to someone, such as </a:t>
            </a:r>
            <a:r>
              <a:rPr i="1" lang="en-US"/>
              <a:t>mine, ours, his, hers, theirs, </a:t>
            </a:r>
            <a:r>
              <a:rPr lang="en-US"/>
              <a:t>and </a:t>
            </a:r>
            <a:r>
              <a:rPr i="1" lang="en-US"/>
              <a:t>yours </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Provide students with a sentence that uses a possessive case pronoun, and have students identify it. Say the sentence: </a:t>
            </a:r>
            <a:r>
              <a:rPr i="1" lang="en-US"/>
              <a:t>The dog is yours, and the cat is mine. </a:t>
            </a:r>
            <a:r>
              <a:rPr lang="en-US"/>
              <a:t>Explain that the words </a:t>
            </a:r>
            <a:r>
              <a:rPr i="1" lang="en-US"/>
              <a:t>yours </a:t>
            </a:r>
            <a:r>
              <a:rPr lang="en-US"/>
              <a:t>and </a:t>
            </a:r>
            <a:r>
              <a:rPr i="1" lang="en-US"/>
              <a:t>mine </a:t>
            </a:r>
            <a:r>
              <a:rPr lang="en-US"/>
              <a:t>both show that something belongs to someone </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Ask students to come up with their own sentences to describe things in the classroom that belong to them or their classmates. Make corrections as needed as students say their sentences. </a:t>
            </a:r>
            <a:endParaRPr/>
          </a:p>
          <a:p>
            <a:pPr indent="-425450" lvl="0" marL="742950" marR="0" rtl="0" algn="l">
              <a:lnSpc>
                <a:spcPct val="100000"/>
              </a:lnSpc>
              <a:spcBef>
                <a:spcPts val="0"/>
              </a:spcBef>
              <a:spcAft>
                <a:spcPts val="0"/>
              </a:spcAft>
              <a:buClr>
                <a:srgbClr val="000000"/>
              </a:buClr>
              <a:buSzPts val="1400"/>
              <a:buFont typeface="Arial"/>
              <a:buNone/>
            </a:pPr>
            <a:r>
              <a:t/>
            </a:r>
            <a:endParaRPr/>
          </a:p>
          <a:p>
            <a:pPr indent="-425450" lvl="0" marL="742950" rtl="0" algn="l">
              <a:lnSpc>
                <a:spcPct val="100000"/>
              </a:lnSpc>
              <a:spcBef>
                <a:spcPts val="0"/>
              </a:spcBef>
              <a:spcAft>
                <a:spcPts val="0"/>
              </a:spcAft>
              <a:buSzPts val="1400"/>
              <a:buNone/>
            </a:pPr>
            <a:r>
              <a:t/>
            </a:r>
            <a:endParaRPr/>
          </a:p>
          <a:p>
            <a:pPr indent="0" lvl="0" marL="38100" marR="0" rtl="0" algn="l">
              <a:lnSpc>
                <a:spcPct val="100000"/>
              </a:lnSpc>
              <a:spcBef>
                <a:spcPts val="0"/>
              </a:spcBef>
              <a:spcAft>
                <a:spcPts val="0"/>
              </a:spcAft>
              <a:buClr>
                <a:srgbClr val="000000"/>
              </a:buClr>
              <a:buSzPts val="1200"/>
              <a:buFont typeface="Calibri"/>
              <a:buNone/>
            </a:pPr>
            <a:r>
              <a:t/>
            </a:r>
            <a:endParaRPr i="0" u="none" strike="noStrike"/>
          </a:p>
        </p:txBody>
      </p:sp>
      <p:sp>
        <p:nvSpPr>
          <p:cNvPr id="270" name="Google Shape;27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chemeClr val="dk1"/>
              </a:buClr>
              <a:buSzPts val="1200"/>
              <a:buFont typeface="Calibri"/>
              <a:buAutoNum type="arabicPeriod"/>
            </a:pPr>
            <a:r>
              <a:rPr lang="en-US"/>
              <a:t>Hold up the </a:t>
            </a:r>
            <a:r>
              <a:rPr i="1" lang="en-US"/>
              <a:t>man </a:t>
            </a:r>
            <a:r>
              <a:rPr lang="en-US"/>
              <a:t>Picture Card. </a:t>
            </a:r>
            <a:r>
              <a:rPr i="1" lang="en-US"/>
              <a:t>This is a picture of a man. I hear these sounds in the word man: /m/ /a/ /n/. I hear the sound /a/ in the middle of man. The sound /a/ is spelled a. Say the sound /a/ with me.</a:t>
            </a:r>
            <a:r>
              <a:rPr lang="en-US"/>
              <a:t> </a:t>
            </a:r>
            <a:r>
              <a:rPr b="1" lang="en-US"/>
              <a:t>Click path -&gt; Table of Contents -&gt; Unit 3 Week 4 Fiction -&gt; Lesson 2</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Write </a:t>
            </a:r>
            <a:r>
              <a:rPr i="1" lang="en-US"/>
              <a:t>man </a:t>
            </a:r>
            <a:r>
              <a:rPr lang="en-US"/>
              <a:t>on the board. Write </a:t>
            </a:r>
            <a:r>
              <a:rPr i="1" lang="en-US"/>
              <a:t>mane </a:t>
            </a:r>
            <a:r>
              <a:rPr lang="en-US"/>
              <a:t>under </a:t>
            </a:r>
            <a:r>
              <a:rPr i="1" lang="en-US"/>
              <a:t>man</a:t>
            </a:r>
            <a:r>
              <a:rPr lang="en-US"/>
              <a:t>. Tell students that when you add the letter </a:t>
            </a:r>
            <a:r>
              <a:rPr i="1" lang="en-US"/>
              <a:t>e </a:t>
            </a:r>
            <a:r>
              <a:rPr lang="en-US"/>
              <a:t>to the end of the word </a:t>
            </a:r>
            <a:r>
              <a:rPr i="1" lang="en-US"/>
              <a:t>man, </a:t>
            </a:r>
            <a:r>
              <a:rPr lang="en-US"/>
              <a:t>the sound changes to / /. The long </a:t>
            </a:r>
            <a:r>
              <a:rPr i="1" lang="en-US"/>
              <a:t>a </a:t>
            </a:r>
            <a:r>
              <a:rPr lang="en-US"/>
              <a:t>is spelled </a:t>
            </a:r>
            <a:r>
              <a:rPr i="1" lang="en-US"/>
              <a:t>a_e.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 Have students listen as you say the words with the short and long sounds for </a:t>
            </a:r>
            <a:r>
              <a:rPr i="1" lang="en-US"/>
              <a:t>a</a:t>
            </a:r>
            <a:r>
              <a:rPr lang="en-US"/>
              <a:t>: /a/ and / /. </a:t>
            </a:r>
            <a:r>
              <a:rPr i="1" lang="en-US"/>
              <a:t>We already learned how to write the letters Aa. Let's practice writing them in the air. </a:t>
            </a:r>
            <a:r>
              <a:rPr lang="en-US"/>
              <a:t>Have students trace the letters </a:t>
            </a:r>
            <a:r>
              <a:rPr i="1" lang="en-US"/>
              <a:t>Aa </a:t>
            </a:r>
            <a:r>
              <a:rPr lang="en-US"/>
              <a:t>in the air as you lead them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 Write the word </a:t>
            </a:r>
            <a:r>
              <a:rPr i="1" lang="en-US"/>
              <a:t>tap </a:t>
            </a:r>
            <a:r>
              <a:rPr lang="en-US"/>
              <a:t>on the board. </a:t>
            </a:r>
            <a:r>
              <a:rPr i="1" lang="en-US"/>
              <a:t>Listen carefully to the following word: /t/ /a/ /p/. Do you hear the sound /a/ in this word? What would the word be if we added an e to the end?</a:t>
            </a:r>
            <a:r>
              <a:rPr lang="en-US"/>
              <a:t> Write the word </a:t>
            </a:r>
            <a:r>
              <a:rPr i="1" lang="en-US"/>
              <a:t>tape </a:t>
            </a:r>
            <a:r>
              <a:rPr lang="en-US"/>
              <a:t>on the board and have students read the word with you. </a:t>
            </a:r>
            <a:endParaRPr/>
          </a:p>
          <a:p>
            <a:pPr indent="0" lvl="0" marL="457200" marR="0" rtl="0" algn="l">
              <a:lnSpc>
                <a:spcPct val="100000"/>
              </a:lnSpc>
              <a:spcBef>
                <a:spcPts val="0"/>
              </a:spcBef>
              <a:spcAft>
                <a:spcPts val="0"/>
              </a:spcAft>
              <a:buSzPts val="1400"/>
              <a:buNone/>
            </a:pPr>
            <a:r>
              <a:t/>
            </a:r>
            <a:endParaRPr/>
          </a:p>
          <a:p>
            <a:pPr indent="-114300" lvl="0" marL="228600" marR="0" rtl="0" algn="l">
              <a:lnSpc>
                <a:spcPct val="100000"/>
              </a:lnSpc>
              <a:spcBef>
                <a:spcPts val="0"/>
              </a:spcBef>
              <a:spcAft>
                <a:spcPts val="0"/>
              </a:spcAft>
              <a:buClr>
                <a:srgbClr val="000000"/>
              </a:buClr>
              <a:buSzPts val="1200"/>
              <a:buFont typeface="Calibri"/>
              <a:buNone/>
            </a:pPr>
            <a:r>
              <a:t/>
            </a:r>
            <a:endParaRPr/>
          </a:p>
        </p:txBody>
      </p:sp>
      <p:sp>
        <p:nvSpPr>
          <p:cNvPr id="291" name="Google Shape;29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chemeClr val="dk1"/>
              </a:buClr>
              <a:buSzPts val="1200"/>
              <a:buFont typeface="Calibri"/>
              <a:buAutoNum type="arabicPeriod"/>
            </a:pPr>
            <a:r>
              <a:rPr lang="en-US"/>
              <a:t>Have students complete p. 140 in the </a:t>
            </a:r>
            <a:r>
              <a:rPr i="1" lang="en-US"/>
              <a:t>Student Interactive </a:t>
            </a:r>
            <a:endParaRPr/>
          </a:p>
          <a:p>
            <a:pPr indent="-114300" lvl="0" marL="228600" marR="0" rtl="0" algn="l">
              <a:lnSpc>
                <a:spcPct val="100000"/>
              </a:lnSpc>
              <a:spcBef>
                <a:spcPts val="0"/>
              </a:spcBef>
              <a:spcAft>
                <a:spcPts val="0"/>
              </a:spcAft>
              <a:buClr>
                <a:srgbClr val="000000"/>
              </a:buClr>
              <a:buSzPts val="1200"/>
              <a:buFont typeface="Calibri"/>
              <a:buNone/>
            </a:pPr>
            <a:r>
              <a:t/>
            </a:r>
            <a:endParaRPr/>
          </a:p>
        </p:txBody>
      </p:sp>
      <p:sp>
        <p:nvSpPr>
          <p:cNvPr id="303" name="Google Shape;303;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chemeClr val="dk1"/>
              </a:buClr>
              <a:buSzPts val="1200"/>
              <a:buFont typeface="Calibri"/>
              <a:buAutoNum type="arabicPeriod"/>
            </a:pPr>
            <a:r>
              <a:rPr i="0" lang="en-US" u="none" strike="noStrike"/>
              <a:t>T</a:t>
            </a:r>
            <a:r>
              <a:rPr lang="en-US"/>
              <a:t>ell students that high- frequency words are words that they will hear and see over and over in texts they read.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Write and read the words </a:t>
            </a:r>
            <a:r>
              <a:rPr i="1" lang="en-US"/>
              <a:t>away, give, little.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Have students </a:t>
            </a:r>
            <a:endParaRPr/>
          </a:p>
          <a:p>
            <a:pPr indent="-190500" lvl="1" marL="685800" rtl="0" algn="l">
              <a:lnSpc>
                <a:spcPct val="100000"/>
              </a:lnSpc>
              <a:spcBef>
                <a:spcPts val="0"/>
              </a:spcBef>
              <a:spcAft>
                <a:spcPts val="0"/>
              </a:spcAft>
              <a:buClr>
                <a:schemeClr val="dk1"/>
              </a:buClr>
              <a:buSzPts val="1200"/>
              <a:buFont typeface="Calibri"/>
              <a:buChar char="•"/>
            </a:pPr>
            <a:r>
              <a:rPr lang="en-US"/>
              <a:t>Read each word</a:t>
            </a:r>
            <a:endParaRPr/>
          </a:p>
          <a:p>
            <a:pPr indent="-190500" lvl="1" marL="685800" rtl="0" algn="l">
              <a:lnSpc>
                <a:spcPct val="100000"/>
              </a:lnSpc>
              <a:spcBef>
                <a:spcPts val="0"/>
              </a:spcBef>
              <a:spcAft>
                <a:spcPts val="0"/>
              </a:spcAft>
              <a:buClr>
                <a:schemeClr val="dk1"/>
              </a:buClr>
              <a:buSzPts val="1200"/>
              <a:buFont typeface="Calibri"/>
              <a:buChar char="•"/>
            </a:pPr>
            <a:r>
              <a:rPr lang="en-US"/>
              <a:t>Spell each word</a:t>
            </a:r>
            <a:endParaRPr/>
          </a:p>
          <a:p>
            <a:pPr indent="0" lvl="0" marL="0" rtl="0" algn="l">
              <a:lnSpc>
                <a:spcPct val="100000"/>
              </a:lnSpc>
              <a:spcBef>
                <a:spcPts val="0"/>
              </a:spcBef>
              <a:spcAft>
                <a:spcPts val="0"/>
              </a:spcAft>
              <a:buClr>
                <a:schemeClr val="dk1"/>
              </a:buClr>
              <a:buSzPts val="1800"/>
              <a:buFont typeface="Calibri"/>
              <a:buNone/>
            </a:pPr>
            <a:r>
              <a:t/>
            </a:r>
            <a:endParaRPr i="0" u="none" strike="noStrike"/>
          </a:p>
        </p:txBody>
      </p:sp>
      <p:sp>
        <p:nvSpPr>
          <p:cNvPr id="316" name="Google Shape;31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chemeClr val="dk1"/>
              </a:buClr>
              <a:buSzPts val="1200"/>
              <a:buFont typeface="Calibri"/>
              <a:buAutoNum type="arabicPeriod"/>
            </a:pPr>
            <a:r>
              <a:rPr lang="en-US"/>
              <a:t>Introduce the words castle, pretend, explorer, and adventure on p. 152 in the Student Interactive.</a:t>
            </a:r>
            <a:r>
              <a:rPr i="1" lang="en-US"/>
              <a:t> </a:t>
            </a:r>
            <a:endParaRPr i="0" u="none" strike="noStrike"/>
          </a:p>
          <a:p>
            <a:pPr indent="-190500" lvl="0" marL="228600" marR="0" rtl="0" algn="l">
              <a:lnSpc>
                <a:spcPct val="100000"/>
              </a:lnSpc>
              <a:spcBef>
                <a:spcPts val="0"/>
              </a:spcBef>
              <a:spcAft>
                <a:spcPts val="0"/>
              </a:spcAft>
              <a:buClr>
                <a:schemeClr val="dk1"/>
              </a:buClr>
              <a:buSzPts val="1200"/>
              <a:buFont typeface="Calibri"/>
              <a:buAutoNum type="arabicPeriod"/>
            </a:pPr>
            <a:r>
              <a:rPr i="0" lang="en-US" u="none" strike="noStrike"/>
              <a:t>Have students share what they already know about the words. Ask questions such as: </a:t>
            </a:r>
            <a:r>
              <a:rPr i="1" lang="en-US"/>
              <a:t>What does a castle look like? What animal can you pretend to be? What does an explorer do? Have you ever gone on an adventure? Where did you go? </a:t>
            </a:r>
            <a:endParaRPr i="1"/>
          </a:p>
          <a:p>
            <a:pPr indent="-190500" lvl="0" marL="228600" marR="0" rtl="0" algn="l">
              <a:lnSpc>
                <a:spcPct val="100000"/>
              </a:lnSpc>
              <a:spcBef>
                <a:spcPts val="0"/>
              </a:spcBef>
              <a:spcAft>
                <a:spcPts val="0"/>
              </a:spcAft>
              <a:buClr>
                <a:schemeClr val="dk1"/>
              </a:buClr>
              <a:buSzPts val="1200"/>
              <a:buFont typeface="Calibri"/>
              <a:buAutoNum type="arabicPeriod"/>
            </a:pPr>
            <a:r>
              <a:rPr i="0" lang="en-US" u="none" strike="noStrike"/>
              <a:t>Say: </a:t>
            </a:r>
            <a:r>
              <a:rPr i="1" lang="en-US"/>
              <a:t>These words are used in The Best Story. Knowing the words before reading will help you to understand the story better. </a:t>
            </a:r>
            <a:endParaRPr i="1"/>
          </a:p>
        </p:txBody>
      </p:sp>
      <p:sp>
        <p:nvSpPr>
          <p:cNvPr id="329" name="Google Shape;329;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a:t>Discuss the First Read Strategies. In this first read, have students read for understanding and enjoyment.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Explain to students that they can use text features and repeated structures to predict what will happen in a text.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Have students make predictions about </a:t>
            </a:r>
            <a:r>
              <a:rPr i="1" lang="en-US"/>
              <a:t>The Best Story, </a:t>
            </a:r>
            <a:r>
              <a:rPr lang="en-US"/>
              <a:t>providing assistance as needed. After students complete the First Read, ask: What kinds of stories do the children like? </a:t>
            </a:r>
            <a:endParaRPr i="0" u="none" strike="noStrike"/>
          </a:p>
          <a:p>
            <a:pPr indent="-228600" lvl="0" marL="228600" marR="0" rtl="0" algn="l">
              <a:lnSpc>
                <a:spcPct val="100000"/>
              </a:lnSpc>
              <a:spcBef>
                <a:spcPts val="0"/>
              </a:spcBef>
              <a:spcAft>
                <a:spcPts val="0"/>
              </a:spcAft>
              <a:buClr>
                <a:schemeClr val="dk1"/>
              </a:buClr>
              <a:buSzPts val="1200"/>
              <a:buFont typeface="Calibri"/>
              <a:buAutoNum type="arabicPeriod"/>
            </a:pPr>
            <a:r>
              <a:rPr lang="en-US"/>
              <a:t>FIRST READ STRATEGIES </a:t>
            </a:r>
            <a:endParaRPr/>
          </a:p>
          <a:p>
            <a:pPr indent="-228600" lvl="1" marL="914400" marR="0" rtl="0" algn="l">
              <a:lnSpc>
                <a:spcPct val="100000"/>
              </a:lnSpc>
              <a:spcBef>
                <a:spcPts val="0"/>
              </a:spcBef>
              <a:spcAft>
                <a:spcPts val="0"/>
              </a:spcAft>
              <a:buClr>
                <a:schemeClr val="dk1"/>
              </a:buClr>
              <a:buSzPts val="1200"/>
              <a:buFont typeface="Calibri"/>
              <a:buNone/>
            </a:pPr>
            <a:r>
              <a:rPr lang="en-US"/>
              <a:t>READ Read or listen to the story. During the first reading, work to understand what the text is about. </a:t>
            </a:r>
            <a:endParaRPr/>
          </a:p>
          <a:p>
            <a:pPr indent="-228600" lvl="1" marL="914400" marR="0" rtl="0" algn="l">
              <a:lnSpc>
                <a:spcPct val="100000"/>
              </a:lnSpc>
              <a:spcBef>
                <a:spcPts val="0"/>
              </a:spcBef>
              <a:spcAft>
                <a:spcPts val="0"/>
              </a:spcAft>
              <a:buClr>
                <a:schemeClr val="dk1"/>
              </a:buClr>
              <a:buSzPts val="1200"/>
              <a:buFont typeface="Calibri"/>
              <a:buNone/>
            </a:pPr>
            <a:r>
              <a:rPr lang="en-US"/>
              <a:t>LOOK Look at the pictures to understand who the characters are and where the story takes place. </a:t>
            </a:r>
            <a:endParaRPr/>
          </a:p>
          <a:p>
            <a:pPr indent="-228600" lvl="1" marL="914400" marR="0" rtl="0" algn="l">
              <a:lnSpc>
                <a:spcPct val="100000"/>
              </a:lnSpc>
              <a:spcBef>
                <a:spcPts val="0"/>
              </a:spcBef>
              <a:spcAft>
                <a:spcPts val="0"/>
              </a:spcAft>
              <a:buClr>
                <a:schemeClr val="dk1"/>
              </a:buClr>
              <a:buSzPts val="1200"/>
              <a:buFont typeface="Calibri"/>
              <a:buNone/>
            </a:pPr>
            <a:r>
              <a:rPr lang="en-US"/>
              <a:t>ASK Ask questions about the text to deepen understanding. </a:t>
            </a:r>
            <a:endParaRPr/>
          </a:p>
          <a:p>
            <a:pPr indent="-228600" lvl="1" marL="914400" marR="0" rtl="0" algn="l">
              <a:lnSpc>
                <a:spcPct val="100000"/>
              </a:lnSpc>
              <a:spcBef>
                <a:spcPts val="0"/>
              </a:spcBef>
              <a:spcAft>
                <a:spcPts val="0"/>
              </a:spcAft>
              <a:buClr>
                <a:schemeClr val="dk1"/>
              </a:buClr>
              <a:buSzPts val="1200"/>
              <a:buFont typeface="Calibri"/>
              <a:buNone/>
            </a:pPr>
            <a:r>
              <a:rPr lang="en-US"/>
              <a:t>TALK</a:t>
            </a:r>
            <a:r>
              <a:rPr b="1" lang="en-US"/>
              <a:t> </a:t>
            </a:r>
            <a:r>
              <a:rPr lang="en-US"/>
              <a:t>Talk to a partner about the text. </a:t>
            </a:r>
            <a:endParaRPr/>
          </a:p>
          <a:p>
            <a:pPr indent="-152400" lvl="0" marL="228600" marR="0" rtl="0" algn="l">
              <a:lnSpc>
                <a:spcPct val="100000"/>
              </a:lnSpc>
              <a:spcBef>
                <a:spcPts val="0"/>
              </a:spcBef>
              <a:spcAft>
                <a:spcPts val="0"/>
              </a:spcAft>
              <a:buClr>
                <a:srgbClr val="000000"/>
              </a:buClr>
              <a:buSzPts val="1200"/>
              <a:buFont typeface="Calibri"/>
              <a:buNone/>
            </a:pPr>
            <a:r>
              <a:t/>
            </a:r>
            <a:endParaRPr/>
          </a:p>
        </p:txBody>
      </p:sp>
      <p:sp>
        <p:nvSpPr>
          <p:cNvPr id="344" name="Google Shape;344;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a:t>
            </a:r>
            <a:r>
              <a:rPr lang="en-US">
                <a:solidFill>
                  <a:srgbClr val="000000"/>
                </a:solidFill>
              </a:rPr>
              <a:t>t</a:t>
            </a:r>
            <a:r>
              <a:rPr i="0" lang="en-US" u="none" strike="noStrike">
                <a:solidFill>
                  <a:srgbClr val="000000"/>
                </a:solidFill>
              </a:rPr>
              <a:t>ogether</a:t>
            </a:r>
            <a:endParaRPr i="0" u="none" strike="noStrike">
              <a:solidFill>
                <a:srgbClr val="000000"/>
              </a:solidFill>
            </a:endParaRPr>
          </a:p>
        </p:txBody>
      </p:sp>
      <p:sp>
        <p:nvSpPr>
          <p:cNvPr id="355" name="Google Shape;355;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Clr>
                <a:schemeClr val="dk1"/>
              </a:buClr>
              <a:buSzPts val="1200"/>
              <a:buFont typeface="Calibri"/>
              <a:buAutoNum type="arabicPeriod"/>
            </a:pPr>
            <a:r>
              <a:rPr i="0" lang="en-US" u="none" strike="noStrike"/>
              <a:t>Read Together.</a:t>
            </a:r>
            <a:endParaRPr/>
          </a:p>
          <a:p>
            <a:pPr indent="-215900" lvl="0" marL="228600" rtl="0" algn="l">
              <a:lnSpc>
                <a:spcPct val="100000"/>
              </a:lnSpc>
              <a:spcBef>
                <a:spcPts val="0"/>
              </a:spcBef>
              <a:spcAft>
                <a:spcPts val="0"/>
              </a:spcAft>
              <a:buClr>
                <a:schemeClr val="dk1"/>
              </a:buClr>
              <a:buSzPts val="1200"/>
              <a:buFont typeface="Calibri"/>
              <a:buAutoNum type="arabicPeriod"/>
            </a:pPr>
            <a:r>
              <a:rPr lang="en-US"/>
              <a:t>THINK ALOUD</a:t>
            </a:r>
            <a:r>
              <a:rPr b="1" lang="en-US"/>
              <a:t> </a:t>
            </a:r>
            <a:r>
              <a:rPr i="1" lang="en-US"/>
              <a:t>The first page of the story has a vocabulary word. I think knowing this word will help me know what the story is about. The word adventure means something exciting. Kate likes to read stories about exciting events. I think this will be what this story is about. </a:t>
            </a:r>
            <a:endParaRPr i="1"/>
          </a:p>
          <a:p>
            <a:pPr indent="-139700" lvl="0" marL="228600" rtl="0" algn="l">
              <a:lnSpc>
                <a:spcPct val="100000"/>
              </a:lnSpc>
              <a:spcBef>
                <a:spcPts val="0"/>
              </a:spcBef>
              <a:spcAft>
                <a:spcPts val="0"/>
              </a:spcAft>
              <a:buSzPts val="1200"/>
              <a:buFont typeface="Calibri"/>
              <a:buNone/>
            </a:pPr>
            <a:r>
              <a:t/>
            </a:r>
            <a:endParaRPr/>
          </a:p>
        </p:txBody>
      </p:sp>
      <p:sp>
        <p:nvSpPr>
          <p:cNvPr id="367" name="Google Shape;367;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a:t>
            </a:r>
            <a:r>
              <a:rPr lang="en-US">
                <a:solidFill>
                  <a:srgbClr val="000000"/>
                </a:solidFill>
              </a:rPr>
              <a:t>t</a:t>
            </a:r>
            <a:r>
              <a:rPr i="0" lang="en-US" u="none" strike="noStrike">
                <a:solidFill>
                  <a:srgbClr val="000000"/>
                </a:solidFill>
              </a:rPr>
              <a:t>ogether. </a:t>
            </a:r>
            <a:br>
              <a:rPr i="0" lang="en-US"/>
            </a:br>
            <a:endParaRPr i="0" u="none" strike="noStrike">
              <a:solidFill>
                <a:srgbClr val="000000"/>
              </a:solidFill>
            </a:endParaRPr>
          </a:p>
        </p:txBody>
      </p:sp>
      <p:sp>
        <p:nvSpPr>
          <p:cNvPr id="380" name="Google Shape;380;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chemeClr val="dk1"/>
              </a:buClr>
              <a:buSzPts val="1200"/>
              <a:buFont typeface="Calibri"/>
              <a:buAutoNum type="arabicPeriod"/>
            </a:pPr>
            <a:r>
              <a:rPr i="0" lang="en-US" u="none" strike="noStrike"/>
              <a:t>Read </a:t>
            </a:r>
            <a:r>
              <a:rPr lang="en-US"/>
              <a:t>t</a:t>
            </a:r>
            <a:r>
              <a:rPr i="0" lang="en-US" u="none" strike="noStrike"/>
              <a:t>ogether. </a:t>
            </a:r>
            <a:endParaRPr/>
          </a:p>
          <a:p>
            <a:pPr indent="-215900" lvl="0" marL="228600" marR="0" rtl="0" algn="l">
              <a:lnSpc>
                <a:spcPct val="100000"/>
              </a:lnSpc>
              <a:spcBef>
                <a:spcPts val="0"/>
              </a:spcBef>
              <a:spcAft>
                <a:spcPts val="0"/>
              </a:spcAft>
              <a:buClr>
                <a:schemeClr val="dk1"/>
              </a:buClr>
              <a:buSzPts val="1200"/>
              <a:buFont typeface="Calibri"/>
              <a:buAutoNum type="arabicPeriod"/>
            </a:pPr>
            <a:r>
              <a:rPr lang="en-US"/>
              <a:t>THINK ALOUD</a:t>
            </a:r>
            <a:r>
              <a:rPr b="1" lang="en-US"/>
              <a:t> </a:t>
            </a:r>
            <a:r>
              <a:rPr i="1" lang="en-US"/>
              <a:t>I can ask questions before reading and while reading. Asking questions can help me understand the text. For example, I might ask myself, “Why did the author write this story?” I see that there are characters in the story and they are talking to each other. The characters and events are made up. I think the answer to my question is that the author wrote this story to entertain readers. Now I will read to enjoy the story, just like the author wanted! </a:t>
            </a:r>
            <a:endParaRPr i="1"/>
          </a:p>
          <a:p>
            <a:pPr indent="-139700" lvl="0" marL="228600" rtl="0" algn="l">
              <a:lnSpc>
                <a:spcPct val="100000"/>
              </a:lnSpc>
              <a:spcBef>
                <a:spcPts val="0"/>
              </a:spcBef>
              <a:spcAft>
                <a:spcPts val="0"/>
              </a:spcAft>
              <a:buSzPts val="1200"/>
              <a:buFont typeface="Calibri"/>
              <a:buNone/>
            </a:pPr>
            <a:r>
              <a:t/>
            </a:r>
            <a:endParaRPr i="0" u="none" strike="noStrike"/>
          </a:p>
        </p:txBody>
      </p:sp>
      <p:sp>
        <p:nvSpPr>
          <p:cNvPr id="392" name="Google Shape;392;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a:t>
            </a:r>
            <a:r>
              <a:rPr lang="en-US">
                <a:solidFill>
                  <a:srgbClr val="000000"/>
                </a:solidFill>
              </a:rPr>
              <a:t>t</a:t>
            </a:r>
            <a:r>
              <a:rPr i="0" lang="en-US" u="none" strike="noStrike">
                <a:solidFill>
                  <a:srgbClr val="000000"/>
                </a:solidFill>
              </a:rPr>
              <a:t>ogether. </a:t>
            </a:r>
            <a:endParaRPr i="0"/>
          </a:p>
        </p:txBody>
      </p:sp>
      <p:sp>
        <p:nvSpPr>
          <p:cNvPr id="405" name="Google Shape;405;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16d5158540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216d5158540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Use these questions to prompt students’ initial response to reading </a:t>
            </a:r>
            <a:r>
              <a:rPr i="1" lang="en-US"/>
              <a:t>The Best Story. </a:t>
            </a:r>
            <a:endParaRPr/>
          </a:p>
          <a:p>
            <a:pPr indent="-268224" lvl="0" marL="768096" rtl="0" algn="l">
              <a:lnSpc>
                <a:spcPct val="100000"/>
              </a:lnSpc>
              <a:spcBef>
                <a:spcPts val="0"/>
              </a:spcBef>
              <a:spcAft>
                <a:spcPts val="0"/>
              </a:spcAft>
              <a:buClr>
                <a:schemeClr val="dk1"/>
              </a:buClr>
              <a:buSzPts val="1200"/>
              <a:buFont typeface="Helvetica Neue"/>
              <a:buChar char="●"/>
            </a:pPr>
            <a:r>
              <a:rPr lang="en-US"/>
              <a:t>Talk</a:t>
            </a:r>
            <a:r>
              <a:rPr b="1" lang="en-US"/>
              <a:t> </a:t>
            </a:r>
            <a:r>
              <a:rPr lang="en-US"/>
              <a:t>Ask students to find a page or illustration that they thought was interesting. Invite them to tell what they liked about the page and how the illustration helped them understand the text on the page. </a:t>
            </a:r>
            <a:endParaRPr/>
          </a:p>
          <a:p>
            <a:pPr indent="-268224" lvl="0" marL="768096" rtl="0" algn="l">
              <a:lnSpc>
                <a:spcPct val="100000"/>
              </a:lnSpc>
              <a:spcBef>
                <a:spcPts val="0"/>
              </a:spcBef>
              <a:spcAft>
                <a:spcPts val="0"/>
              </a:spcAft>
              <a:buClr>
                <a:schemeClr val="dk1"/>
              </a:buClr>
              <a:buSzPts val="1200"/>
              <a:buFont typeface="Helvetica Neue"/>
              <a:buChar char="●"/>
            </a:pPr>
            <a:r>
              <a:rPr lang="en-US"/>
              <a:t>Analyze</a:t>
            </a:r>
            <a:r>
              <a:rPr b="1" lang="en-US"/>
              <a:t> </a:t>
            </a:r>
            <a:r>
              <a:rPr lang="en-US"/>
              <a:t>Ask students why they thought the story was called </a:t>
            </a:r>
            <a:r>
              <a:rPr i="1" lang="en-US"/>
              <a:t>The Best Story. </a:t>
            </a:r>
            <a:endParaRPr/>
          </a:p>
        </p:txBody>
      </p:sp>
      <p:sp>
        <p:nvSpPr>
          <p:cNvPr id="417" name="Google Shape;417;g216d5158540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chemeClr val="dk1"/>
              </a:buClr>
              <a:buSzPts val="1200"/>
              <a:buFont typeface="Calibri"/>
              <a:buAutoNum type="arabicPeriod"/>
            </a:pPr>
            <a:r>
              <a:rPr lang="en-US"/>
              <a:t>Explain to students that the author uses words that help describe what is fun and interesting about reading fiction stories. Help students identify these precise and descriptive words. </a:t>
            </a:r>
            <a:endParaRPr/>
          </a:p>
          <a:p>
            <a:pPr indent="-195072" lvl="0" marL="694944" rtl="0" algn="l">
              <a:lnSpc>
                <a:spcPct val="100000"/>
              </a:lnSpc>
              <a:spcBef>
                <a:spcPts val="0"/>
              </a:spcBef>
              <a:spcAft>
                <a:spcPts val="0"/>
              </a:spcAft>
              <a:buClr>
                <a:schemeClr val="dk1"/>
              </a:buClr>
              <a:buSzPts val="1200"/>
              <a:buFont typeface="Calibri"/>
              <a:buChar char="•"/>
            </a:pPr>
            <a:r>
              <a:rPr lang="en-US"/>
              <a:t>READ Read the word.</a:t>
            </a:r>
            <a:endParaRPr/>
          </a:p>
          <a:p>
            <a:pPr indent="-195072" lvl="0" marL="694944" rtl="0" algn="l">
              <a:lnSpc>
                <a:spcPct val="100000"/>
              </a:lnSpc>
              <a:spcBef>
                <a:spcPts val="0"/>
              </a:spcBef>
              <a:spcAft>
                <a:spcPts val="0"/>
              </a:spcAft>
              <a:buClr>
                <a:schemeClr val="dk1"/>
              </a:buClr>
              <a:buSzPts val="1200"/>
              <a:buFont typeface="Calibri"/>
              <a:buChar char="•"/>
            </a:pPr>
            <a:r>
              <a:rPr lang="en-US"/>
              <a:t>THINK Think about the meaning of the word. Use the pictures around the difficult word to help you think about the meaning. </a:t>
            </a:r>
            <a:endParaRPr/>
          </a:p>
          <a:p>
            <a:pPr indent="-195072" lvl="0" marL="694944" rtl="0" algn="l">
              <a:lnSpc>
                <a:spcPct val="100000"/>
              </a:lnSpc>
              <a:spcBef>
                <a:spcPts val="0"/>
              </a:spcBef>
              <a:spcAft>
                <a:spcPts val="0"/>
              </a:spcAft>
              <a:buClr>
                <a:schemeClr val="dk1"/>
              </a:buClr>
              <a:buSzPts val="1200"/>
              <a:buFont typeface="Calibri"/>
              <a:buChar char="•"/>
            </a:pPr>
            <a:r>
              <a:rPr lang="en-US"/>
              <a:t>ASK</a:t>
            </a:r>
            <a:r>
              <a:rPr b="1" lang="en-US"/>
              <a:t> </a:t>
            </a:r>
            <a:r>
              <a:rPr lang="en-US"/>
              <a:t>Ask yourself questions such as: What pictures can help me determine the meaning of the word?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Help students begin working on the activity on p. 162 in the </a:t>
            </a:r>
            <a:r>
              <a:rPr i="1" lang="en-US"/>
              <a:t>Student Interactive</a:t>
            </a:r>
            <a:r>
              <a:rPr lang="en-US"/>
              <a:t>. </a:t>
            </a:r>
            <a:r>
              <a:rPr i="1" lang="en-US"/>
              <a:t>The picture helps me understand what an adventure story is. The person is in the jungle having fun and looking at wildlife with binoculars. That looks like a great adventure. </a:t>
            </a:r>
            <a:endParaRPr i="1"/>
          </a:p>
          <a:p>
            <a:pPr indent="-190500" lvl="0" marL="228600" marR="0" rtl="0" algn="l">
              <a:lnSpc>
                <a:spcPct val="100000"/>
              </a:lnSpc>
              <a:spcBef>
                <a:spcPts val="0"/>
              </a:spcBef>
              <a:spcAft>
                <a:spcPts val="0"/>
              </a:spcAft>
              <a:buClr>
                <a:schemeClr val="dk1"/>
              </a:buClr>
              <a:buSzPts val="1200"/>
              <a:buFont typeface="Calibri"/>
              <a:buAutoNum type="arabicPeriod"/>
            </a:pPr>
            <a:r>
              <a:rPr lang="en-US"/>
              <a:t>Guide students through another example if needed. Some students may need help understanding that the word </a:t>
            </a:r>
            <a:r>
              <a:rPr i="1" lang="en-US"/>
              <a:t>pretend </a:t>
            </a:r>
            <a:r>
              <a:rPr lang="en-US"/>
              <a:t>is used on p. 155 because Kate is not really on an adventure. She is reading about a jungle adventure and thinking about it in her mind, or pretending. </a:t>
            </a:r>
            <a:endParaRPr/>
          </a:p>
        </p:txBody>
      </p:sp>
      <p:sp>
        <p:nvSpPr>
          <p:cNvPr id="429" name="Google Shape;429;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 name="Google Shape;10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chemeClr val="dk1"/>
              </a:buClr>
              <a:buSzPts val="1200"/>
              <a:buFont typeface="Calibri"/>
              <a:buAutoNum type="arabicPeriod"/>
            </a:pPr>
            <a:r>
              <a:rPr i="0" lang="en-US" u="none" strike="noStrike"/>
              <a:t> </a:t>
            </a:r>
            <a:r>
              <a:rPr lang="en-US"/>
              <a:t>Have students complete the Check for Understanding on p. 163 of the </a:t>
            </a:r>
            <a:r>
              <a:rPr i="1" lang="en-US"/>
              <a:t>Student Interactive. </a:t>
            </a:r>
            <a:endParaRPr/>
          </a:p>
          <a:p>
            <a:pPr indent="-139700" lvl="0" marL="228600" rtl="0" algn="l">
              <a:lnSpc>
                <a:spcPct val="100000"/>
              </a:lnSpc>
              <a:spcBef>
                <a:spcPts val="0"/>
              </a:spcBef>
              <a:spcAft>
                <a:spcPts val="0"/>
              </a:spcAft>
              <a:buSzPts val="1200"/>
              <a:buFont typeface="Calibri"/>
              <a:buNone/>
            </a:pPr>
            <a:r>
              <a:t/>
            </a:r>
            <a:endParaRPr/>
          </a:p>
        </p:txBody>
      </p:sp>
      <p:sp>
        <p:nvSpPr>
          <p:cNvPr id="442" name="Google Shape;442;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chemeClr val="dk1"/>
              </a:buClr>
              <a:buSzPts val="1200"/>
              <a:buFont typeface="Calibri"/>
              <a:buAutoNum type="arabicPeriod"/>
            </a:pPr>
            <a:r>
              <a:rPr lang="en-US"/>
              <a:t>A complete sentence is one that includes both a naming part (subject) and an action part (verb). A sentence needs both parts to be complete. Authors edit their writing to ensure every sentence includes</a:t>
            </a:r>
            <a:br>
              <a:rPr lang="en-US"/>
            </a:br>
            <a:r>
              <a:rPr lang="en-US"/>
              <a:t>both parts.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Ask students to choose a book from the stack for you to read. Begin by stating that you are looking for complete sentences. Say:</a:t>
            </a:r>
            <a:r>
              <a:rPr i="1" lang="en-US"/>
              <a:t> A complete sentence is a group of words that are separated by spaces. This is a word.</a:t>
            </a:r>
            <a:r>
              <a:rPr lang="en-US"/>
              <a:t> Point to a word in the book. </a:t>
            </a:r>
            <a:r>
              <a:rPr i="1" lang="en-US"/>
              <a:t>All of the words together make a sentence.</a:t>
            </a:r>
            <a:r>
              <a:rPr lang="en-US"/>
              <a:t> Show an example of a sentence from the book.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Next, tell students that a complete sentence has a naming part and an action part. Read the first sentence of the book aloud. Point out the naming part and the action part. Read the next few sentences, pointing out the naming part and action part. As students understand, ask them to help you find each part of the sentence. Say: </a:t>
            </a:r>
            <a:r>
              <a:rPr i="1" lang="en-US"/>
              <a:t>A sentence has a naming part and an action part. When you write your drafts, make sure you write using complete sentences.</a:t>
            </a:r>
            <a:r>
              <a:rPr lang="en-US"/>
              <a:t> </a:t>
            </a:r>
            <a:endParaRPr/>
          </a:p>
          <a:p>
            <a:pPr indent="-114300" lvl="0" marL="228600" marR="0" rtl="0" algn="l">
              <a:lnSpc>
                <a:spcPct val="100000"/>
              </a:lnSpc>
              <a:spcBef>
                <a:spcPts val="0"/>
              </a:spcBef>
              <a:spcAft>
                <a:spcPts val="0"/>
              </a:spcAft>
              <a:buClr>
                <a:srgbClr val="000000"/>
              </a:buClr>
              <a:buSzPts val="1200"/>
              <a:buFont typeface="Calibri"/>
              <a:buNone/>
            </a:pPr>
            <a:r>
              <a:t/>
            </a:r>
            <a:endParaRPr/>
          </a:p>
          <a:p>
            <a:pPr indent="-114300" lvl="0" marL="228600" marR="0" rtl="0" algn="l">
              <a:lnSpc>
                <a:spcPct val="100000"/>
              </a:lnSpc>
              <a:spcBef>
                <a:spcPts val="0"/>
              </a:spcBef>
              <a:spcAft>
                <a:spcPts val="0"/>
              </a:spcAft>
              <a:buClr>
                <a:srgbClr val="000000"/>
              </a:buClr>
              <a:buSzPts val="1200"/>
              <a:buFont typeface="Calibri"/>
              <a:buNone/>
            </a:pPr>
            <a:r>
              <a:t/>
            </a:r>
            <a:endParaRPr i="1"/>
          </a:p>
        </p:txBody>
      </p:sp>
      <p:sp>
        <p:nvSpPr>
          <p:cNvPr id="454" name="Google Shape;454;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a:t>During independent writing time, students should review their drafts from this unit, paying attention to sentences. For each sentence, students should point out the naming part and the action part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If a sentence is missing one part, have the student edit it for completeness. </a:t>
            </a:r>
            <a:endParaRPr/>
          </a:p>
          <a:p>
            <a:pPr indent="-228600" lvl="0" marL="228600" rtl="0" algn="l">
              <a:lnSpc>
                <a:spcPct val="100000"/>
              </a:lnSpc>
              <a:spcBef>
                <a:spcPts val="0"/>
              </a:spcBef>
              <a:spcAft>
                <a:spcPts val="0"/>
              </a:spcAft>
              <a:buClr>
                <a:schemeClr val="dk1"/>
              </a:buClr>
              <a:buSzPts val="1200"/>
              <a:buFont typeface="Calibri"/>
              <a:buAutoNum type="arabicPeriod"/>
            </a:pPr>
            <a:r>
              <a:rPr i="0" lang="en-US" u="none" strike="noStrike"/>
              <a:t>If students struggle, choose one of the following options to provide further support. </a:t>
            </a:r>
            <a:endParaRPr/>
          </a:p>
          <a:p>
            <a:pPr indent="-228600" lvl="1" marL="685800" marR="0" rtl="0" algn="l">
              <a:lnSpc>
                <a:spcPct val="100000"/>
              </a:lnSpc>
              <a:spcBef>
                <a:spcPts val="0"/>
              </a:spcBef>
              <a:spcAft>
                <a:spcPts val="0"/>
              </a:spcAft>
              <a:buClr>
                <a:schemeClr val="dk1"/>
              </a:buClr>
              <a:buSzPts val="1200"/>
              <a:buFont typeface="Calibri"/>
              <a:buChar char="•"/>
            </a:pPr>
            <a:r>
              <a:rPr i="0" lang="en-US" u="none" strike="noStrike"/>
              <a:t>Modeled  </a:t>
            </a:r>
            <a:r>
              <a:rPr lang="en-US"/>
              <a:t>Write sentences from a stack text, underlining the naming part and the action part </a:t>
            </a:r>
            <a:endParaRPr/>
          </a:p>
          <a:p>
            <a:pPr indent="-228600" lvl="1" marL="685800" marR="0" rtl="0" algn="l">
              <a:lnSpc>
                <a:spcPct val="100000"/>
              </a:lnSpc>
              <a:spcBef>
                <a:spcPts val="0"/>
              </a:spcBef>
              <a:spcAft>
                <a:spcPts val="0"/>
              </a:spcAft>
              <a:buClr>
                <a:schemeClr val="dk1"/>
              </a:buClr>
              <a:buSzPts val="1200"/>
              <a:buFont typeface="Calibri"/>
              <a:buChar char="•"/>
            </a:pPr>
            <a:r>
              <a:rPr i="0" lang="en-US" u="none" strike="noStrike"/>
              <a:t>Shared I</a:t>
            </a:r>
            <a:r>
              <a:rPr lang="en-US"/>
              <a:t>f students struggle with writing, have them say their sentences as you transcribe them </a:t>
            </a:r>
            <a:endParaRPr/>
          </a:p>
          <a:p>
            <a:pPr indent="-228600" lvl="1" marL="685800" marR="0" rtl="0" algn="l">
              <a:lnSpc>
                <a:spcPct val="100000"/>
              </a:lnSpc>
              <a:spcBef>
                <a:spcPts val="0"/>
              </a:spcBef>
              <a:spcAft>
                <a:spcPts val="0"/>
              </a:spcAft>
              <a:buClr>
                <a:schemeClr val="dk1"/>
              </a:buClr>
              <a:buSzPts val="1200"/>
              <a:buFont typeface="Calibri"/>
              <a:buChar char="•"/>
            </a:pPr>
            <a:r>
              <a:rPr i="0" lang="en-US" u="none" strike="noStrike"/>
              <a:t>Guided  </a:t>
            </a:r>
            <a:r>
              <a:rPr lang="en-US"/>
              <a:t>Prompt students with hints to look for naming and action parts in sentences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As students write, use the conference prompts in the Teacher’s Edition or Resource Download Center to provide support. </a:t>
            </a:r>
            <a:r>
              <a:rPr b="1" lang="en-US"/>
              <a:t>Click path: Table of Contents -&gt; Resource Download Center -&gt; Writing Workshop Conference Notes</a:t>
            </a:r>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u="none" strike="noStrike"/>
              <a:t>At the end of writing time, </a:t>
            </a:r>
            <a:r>
              <a:rPr lang="en-US"/>
              <a:t>Call on a few students with whom you conferred to read a complete sentence from their fiction book. </a:t>
            </a:r>
            <a:endParaRPr/>
          </a:p>
          <a:p>
            <a:pPr indent="-152400" lvl="0" marL="228600" marR="0" rtl="0" algn="l">
              <a:lnSpc>
                <a:spcPct val="100000"/>
              </a:lnSpc>
              <a:spcBef>
                <a:spcPts val="0"/>
              </a:spcBef>
              <a:spcAft>
                <a:spcPts val="0"/>
              </a:spcAft>
              <a:buClr>
                <a:srgbClr val="000000"/>
              </a:buClr>
              <a:buSzPts val="1200"/>
              <a:buFont typeface="Calibri"/>
              <a:buNone/>
            </a:pPr>
            <a:r>
              <a:t/>
            </a:r>
            <a:endParaRPr/>
          </a:p>
          <a:p>
            <a:pPr indent="-152400" lvl="0" marL="228600" rtl="0" algn="l">
              <a:lnSpc>
                <a:spcPct val="100000"/>
              </a:lnSpc>
              <a:spcBef>
                <a:spcPts val="0"/>
              </a:spcBef>
              <a:spcAft>
                <a:spcPts val="0"/>
              </a:spcAft>
              <a:buClr>
                <a:srgbClr val="000000"/>
              </a:buClr>
              <a:buSzPts val="1200"/>
              <a:buFont typeface="Calibri"/>
              <a:buNone/>
            </a:pPr>
            <a:r>
              <a:t/>
            </a:r>
            <a:endParaRPr/>
          </a:p>
          <a:p>
            <a:pPr indent="0" lvl="0" marL="0" rtl="0" algn="l">
              <a:lnSpc>
                <a:spcPct val="100000"/>
              </a:lnSpc>
              <a:spcBef>
                <a:spcPts val="0"/>
              </a:spcBef>
              <a:spcAft>
                <a:spcPts val="0"/>
              </a:spcAft>
              <a:buSzPts val="1400"/>
              <a:buNone/>
            </a:pPr>
            <a:r>
              <a:t/>
            </a:r>
            <a:endParaRPr i="0" u="none" strike="noStrike"/>
          </a:p>
        </p:txBody>
      </p:sp>
      <p:sp>
        <p:nvSpPr>
          <p:cNvPr id="466" name="Google Shape;466;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chemeClr val="dk1"/>
              </a:buClr>
              <a:buSzPts val="1200"/>
              <a:buFont typeface="Calibri"/>
              <a:buAutoNum type="arabicPeriod"/>
            </a:pPr>
            <a:r>
              <a:rPr lang="en-US"/>
              <a:t>Remind students that each vowel in the alphabet has a short vowel sound and a long vowel sound. Use the letter </a:t>
            </a:r>
            <a:r>
              <a:rPr i="1" lang="en-US"/>
              <a:t>a </a:t>
            </a:r>
            <a:r>
              <a:rPr lang="en-US"/>
              <a:t>as an example. Write the words </a:t>
            </a:r>
            <a:r>
              <a:rPr i="1" lang="en-US"/>
              <a:t>rat </a:t>
            </a:r>
            <a:r>
              <a:rPr lang="en-US"/>
              <a:t>and </a:t>
            </a:r>
            <a:r>
              <a:rPr i="1" lang="en-US"/>
              <a:t>rate. </a:t>
            </a:r>
            <a:r>
              <a:rPr lang="en-US"/>
              <a:t>Point to </a:t>
            </a:r>
            <a:r>
              <a:rPr i="1" lang="en-US"/>
              <a:t>rat, </a:t>
            </a:r>
            <a:r>
              <a:rPr lang="en-US"/>
              <a:t>say it, and explain that </a:t>
            </a:r>
            <a:r>
              <a:rPr i="1" lang="en-US"/>
              <a:t>rat </a:t>
            </a:r>
            <a:r>
              <a:rPr lang="en-US"/>
              <a:t>has the short </a:t>
            </a:r>
            <a:r>
              <a:rPr i="1" lang="en-US"/>
              <a:t>a </a:t>
            </a:r>
            <a:r>
              <a:rPr lang="en-US"/>
              <a:t>sound: /a/. Repeat with </a:t>
            </a:r>
            <a:r>
              <a:rPr i="1" lang="en-US"/>
              <a:t>rate, </a:t>
            </a:r>
            <a:r>
              <a:rPr lang="en-US"/>
              <a:t>explaining that it has the long </a:t>
            </a:r>
            <a:r>
              <a:rPr i="1" lang="en-US"/>
              <a:t>a </a:t>
            </a:r>
            <a:r>
              <a:rPr lang="en-US"/>
              <a:t>sound: / /. Explain that the reason the </a:t>
            </a:r>
            <a:r>
              <a:rPr i="1" lang="en-US"/>
              <a:t>a </a:t>
            </a:r>
            <a:r>
              <a:rPr lang="en-US"/>
              <a:t>changes sound is that the words </a:t>
            </a:r>
            <a:r>
              <a:rPr i="1" lang="en-US"/>
              <a:t>rat </a:t>
            </a:r>
            <a:r>
              <a:rPr lang="en-US"/>
              <a:t>and </a:t>
            </a:r>
            <a:r>
              <a:rPr i="1" lang="en-US"/>
              <a:t>rate </a:t>
            </a:r>
            <a:r>
              <a:rPr lang="en-US"/>
              <a:t>are spelled differently.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Demonstrate how to match words with the same vowel sounds on p. 168 in the </a:t>
            </a:r>
            <a:r>
              <a:rPr i="1" lang="en-US"/>
              <a:t>Student Interactive</a:t>
            </a:r>
            <a:r>
              <a:rPr lang="en-US"/>
              <a:t>. </a:t>
            </a:r>
            <a:r>
              <a:rPr i="1" lang="en-US"/>
              <a:t>I see a picture of a cap on one side. Cap has the short vowel sound /a/. I see a picture of a cape on the other side. Cape has the long vowel sound / /. I can look at the pictures in the middle and draw a line from the pictures of the cap and the cape to the pictures below whose names have the same vowel sounds. </a:t>
            </a:r>
            <a:r>
              <a:rPr lang="en-US"/>
              <a:t>Point to the picture of a pan. </a:t>
            </a:r>
            <a:r>
              <a:rPr i="1" lang="en-US"/>
              <a:t>Pan has the same short a sound as cap. I will draw a line between the two pictures.</a:t>
            </a:r>
            <a:r>
              <a:rPr lang="en-US"/>
              <a:t> Demonstrate how to draw a line between the two pictures. </a:t>
            </a:r>
            <a:endParaRPr/>
          </a:p>
        </p:txBody>
      </p:sp>
      <p:sp>
        <p:nvSpPr>
          <p:cNvPr id="479" name="Google Shape;479;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marR="0" rtl="0" algn="l">
              <a:lnSpc>
                <a:spcPct val="100000"/>
              </a:lnSpc>
              <a:spcBef>
                <a:spcPts val="0"/>
              </a:spcBef>
              <a:spcAft>
                <a:spcPts val="0"/>
              </a:spcAft>
              <a:buClr>
                <a:schemeClr val="dk1"/>
              </a:buClr>
              <a:buSzPts val="1200"/>
              <a:buFont typeface="Calibri"/>
              <a:buAutoNum type="arabicPeriod"/>
            </a:pPr>
            <a:r>
              <a:rPr lang="en-US"/>
              <a:t>Explain to students that a preposition is a word that shows how two ideas or items are related. It is sometimes called a position word because it often answers the question </a:t>
            </a:r>
            <a:r>
              <a:rPr i="1" lang="en-US"/>
              <a:t>where</a:t>
            </a:r>
            <a:r>
              <a:rPr lang="en-US"/>
              <a:t>. Tell students that words such as </a:t>
            </a:r>
            <a:r>
              <a:rPr i="1" lang="en-US"/>
              <a:t>in, on, over, under, </a:t>
            </a:r>
            <a:r>
              <a:rPr lang="en-US"/>
              <a:t>and </a:t>
            </a:r>
            <a:r>
              <a:rPr i="1" lang="en-US"/>
              <a:t>by </a:t>
            </a:r>
            <a:r>
              <a:rPr lang="en-US"/>
              <a:t>are prepositions.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Give an example of a sentence with a prepositional phrase, such as </a:t>
            </a:r>
            <a:r>
              <a:rPr i="1" lang="en-US"/>
              <a:t>I am under my umbrella. </a:t>
            </a:r>
            <a:r>
              <a:rPr lang="en-US"/>
              <a:t>Say: </a:t>
            </a:r>
            <a:r>
              <a:rPr i="1" lang="en-US"/>
              <a:t>The sentence tells where I am. I am under something. Under is the preposition because it answers where. The phrase gives more information: under my umbrella. </a:t>
            </a:r>
            <a:endParaRPr i="1"/>
          </a:p>
          <a:p>
            <a:pPr indent="-190500" lvl="0" marL="228600" marR="0" rtl="0" algn="l">
              <a:lnSpc>
                <a:spcPct val="100000"/>
              </a:lnSpc>
              <a:spcBef>
                <a:spcPts val="0"/>
              </a:spcBef>
              <a:spcAft>
                <a:spcPts val="0"/>
              </a:spcAft>
              <a:buClr>
                <a:schemeClr val="dk1"/>
              </a:buClr>
              <a:buSzPts val="1200"/>
              <a:buFont typeface="Calibri"/>
              <a:buAutoNum type="arabicPeriod"/>
            </a:pPr>
            <a:r>
              <a:rPr lang="en-US"/>
              <a:t>Provide practice using the prepositions </a:t>
            </a:r>
            <a:r>
              <a:rPr i="1" lang="en-US"/>
              <a:t>under, on, </a:t>
            </a:r>
            <a:r>
              <a:rPr lang="en-US"/>
              <a:t>and </a:t>
            </a:r>
            <a:r>
              <a:rPr i="1" lang="en-US"/>
              <a:t>in </a:t>
            </a:r>
            <a:r>
              <a:rPr lang="en-US"/>
              <a:t>in oral sentences. Place a book under your desk. Ask students to tell where your book is using a full sentence. Place the book on the desk and ask students where the book is. Finally, hold the book in your hands and ask students where the book is. </a:t>
            </a:r>
            <a:endParaRPr/>
          </a:p>
          <a:p>
            <a:pPr indent="-114300" lvl="0" marL="228600" marR="0" rtl="0" algn="l">
              <a:lnSpc>
                <a:spcPct val="100000"/>
              </a:lnSpc>
              <a:spcBef>
                <a:spcPts val="0"/>
              </a:spcBef>
              <a:spcAft>
                <a:spcPts val="0"/>
              </a:spcAft>
              <a:buClr>
                <a:srgbClr val="000000"/>
              </a:buClr>
              <a:buSzPts val="1200"/>
              <a:buFont typeface="Calibri"/>
              <a:buNone/>
            </a:pPr>
            <a:r>
              <a:t/>
            </a:r>
            <a:endParaRPr/>
          </a:p>
          <a:p>
            <a:pPr indent="0" lvl="0" marL="0" rtl="0" algn="l">
              <a:lnSpc>
                <a:spcPct val="100000"/>
              </a:lnSpc>
              <a:spcBef>
                <a:spcPts val="0"/>
              </a:spcBef>
              <a:spcAft>
                <a:spcPts val="0"/>
              </a:spcAft>
              <a:buClr>
                <a:schemeClr val="dk1"/>
              </a:buClr>
              <a:buSzPts val="1800"/>
              <a:buFont typeface="Calibri"/>
              <a:buNone/>
            </a:pPr>
            <a:r>
              <a:t/>
            </a:r>
            <a:endParaRPr i="0" u="none" strike="noStrike"/>
          </a:p>
        </p:txBody>
      </p:sp>
      <p:sp>
        <p:nvSpPr>
          <p:cNvPr id="492" name="Google Shape;492;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2" name="Google Shape;50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chemeClr val="dk1"/>
              </a:buClr>
              <a:buSzPts val="1200"/>
              <a:buFont typeface="Calibri"/>
              <a:buAutoNum type="arabicPeriod"/>
            </a:pPr>
            <a:r>
              <a:rPr lang="en-US"/>
              <a:t>Tell students they will learn how to identify and count words in a sentence. Display the </a:t>
            </a:r>
            <a:r>
              <a:rPr i="1" lang="en-US"/>
              <a:t>lake </a:t>
            </a:r>
            <a:r>
              <a:rPr lang="en-US"/>
              <a:t>Picture Card. </a:t>
            </a:r>
            <a:r>
              <a:rPr i="0" lang="en-US" u="none" strike="noStrike"/>
              <a:t>Say: </a:t>
            </a:r>
            <a:r>
              <a:rPr i="1" lang="en-US"/>
              <a:t>This is a picture of a lake. Listen to the middle sound in the word: /l/ /a / /k/. Now I will say a sentence using the word lake. Let’s clap for each word: I go to the lake. How many times did we clap? Yes, five times. There are five words in this sent</a:t>
            </a:r>
            <a:r>
              <a:rPr lang="en-US"/>
              <a:t>ence. </a:t>
            </a:r>
            <a:r>
              <a:rPr b="1" lang="en-US"/>
              <a:t>Click path -&gt; Table of Contents -&gt; Unit 3 Week 4 Fiction -&gt; Lesson 3</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Point to the pictures on p. 141 in the </a:t>
            </a:r>
            <a:r>
              <a:rPr i="1" lang="en-US"/>
              <a:t>Student Interactive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i="0" lang="en-US"/>
              <a:t>See and Say: </a:t>
            </a:r>
            <a:r>
              <a:rPr i="1" lang="en-US"/>
              <a:t> Let’s look at the pictures and tell whether the picture words have the short or long a sound. Look at the picture of a lake. Does lake have a long or short a sound? </a:t>
            </a:r>
            <a:endParaRPr i="1"/>
          </a:p>
          <a:p>
            <a:pPr indent="-114300" lvl="0" marL="228600" rtl="0" algn="l">
              <a:lnSpc>
                <a:spcPct val="100000"/>
              </a:lnSpc>
              <a:spcBef>
                <a:spcPts val="0"/>
              </a:spcBef>
              <a:spcAft>
                <a:spcPts val="0"/>
              </a:spcAft>
              <a:buClr>
                <a:srgbClr val="000000"/>
              </a:buClr>
              <a:buSzPts val="1200"/>
              <a:buFont typeface="Calibri"/>
              <a:buNone/>
            </a:pPr>
            <a:r>
              <a:t/>
            </a:r>
            <a:endParaRPr i="0"/>
          </a:p>
        </p:txBody>
      </p:sp>
      <p:sp>
        <p:nvSpPr>
          <p:cNvPr id="513" name="Google Shape;513;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chemeClr val="dk1"/>
              </a:buClr>
              <a:buSzPts val="1200"/>
              <a:buFont typeface="Calibri"/>
              <a:buAutoNum type="arabicPeriod"/>
            </a:pPr>
            <a:r>
              <a:rPr i="0" lang="en-US" u="none" strike="noStrike"/>
              <a:t>Tell students </a:t>
            </a:r>
            <a:r>
              <a:rPr lang="en-US"/>
              <a:t>Tell students the letter </a:t>
            </a:r>
            <a:r>
              <a:rPr i="1" lang="en-US"/>
              <a:t>a </a:t>
            </a:r>
            <a:r>
              <a:rPr lang="en-US"/>
              <a:t>can spell the sound /a/ and the pattern </a:t>
            </a:r>
            <a:r>
              <a:rPr i="1" lang="en-US"/>
              <a:t>a_e </a:t>
            </a:r>
            <a:r>
              <a:rPr lang="en-US"/>
              <a:t>can spell the sound / /. Display the </a:t>
            </a:r>
            <a:r>
              <a:rPr i="1" lang="en-US"/>
              <a:t>black </a:t>
            </a:r>
            <a:r>
              <a:rPr lang="en-US"/>
              <a:t>Picture Card Say:</a:t>
            </a:r>
            <a:r>
              <a:rPr i="1" lang="en-US"/>
              <a:t> This is the color black. I hear the sound /a/ in the middle of black. What letter spells the sound /a/? </a:t>
            </a:r>
            <a:r>
              <a:rPr b="1" lang="en-US"/>
              <a:t>Click path -&gt; Table of Contents -&gt; Unit 3 Week 4 Fiction -&gt; Lesson 3</a:t>
            </a:r>
            <a:r>
              <a:rPr lang="en-US"/>
              <a:t> </a:t>
            </a:r>
            <a:endParaRPr/>
          </a:p>
          <a:p>
            <a:pPr indent="-215900" lvl="0" marL="228600" marR="0" rtl="0" algn="l">
              <a:lnSpc>
                <a:spcPct val="100000"/>
              </a:lnSpc>
              <a:spcBef>
                <a:spcPts val="0"/>
              </a:spcBef>
              <a:spcAft>
                <a:spcPts val="0"/>
              </a:spcAft>
              <a:buClr>
                <a:schemeClr val="dk1"/>
              </a:buClr>
              <a:buSzPts val="1200"/>
              <a:buFont typeface="Calibri"/>
              <a:buAutoNum type="arabicPeriod"/>
            </a:pPr>
            <a:r>
              <a:rPr lang="en-US"/>
              <a:t>Show students the spelling on the back of the card. Point to the letter </a:t>
            </a:r>
            <a:r>
              <a:rPr i="1" lang="en-US"/>
              <a:t>a </a:t>
            </a:r>
            <a:r>
              <a:rPr lang="en-US"/>
              <a:t>and tell students the sound /a/ in </a:t>
            </a:r>
            <a:r>
              <a:rPr i="1" lang="en-US"/>
              <a:t>black </a:t>
            </a:r>
            <a:r>
              <a:rPr lang="en-US"/>
              <a:t>is spelled with the letter </a:t>
            </a:r>
            <a:r>
              <a:rPr i="1" lang="en-US"/>
              <a:t>a. </a:t>
            </a:r>
            <a:r>
              <a:rPr lang="en-US"/>
              <a:t>Repeat the routine for long </a:t>
            </a:r>
            <a:r>
              <a:rPr i="1" lang="en-US"/>
              <a:t>a </a:t>
            </a:r>
            <a:r>
              <a:rPr lang="en-US"/>
              <a:t>spelled </a:t>
            </a:r>
            <a:r>
              <a:rPr i="1" lang="en-US"/>
              <a:t>a_e </a:t>
            </a:r>
            <a:r>
              <a:rPr lang="en-US"/>
              <a:t>using the </a:t>
            </a:r>
            <a:r>
              <a:rPr i="1" lang="en-US"/>
              <a:t>rake </a:t>
            </a:r>
            <a:r>
              <a:rPr lang="en-US"/>
              <a:t>Picture Card. </a:t>
            </a:r>
            <a:endParaRPr/>
          </a:p>
          <a:p>
            <a:pPr indent="0" lvl="0" marL="457200" marR="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br>
              <a:rPr i="0" lang="en-US"/>
            </a:br>
            <a:endParaRPr i="0"/>
          </a:p>
        </p:txBody>
      </p:sp>
      <p:sp>
        <p:nvSpPr>
          <p:cNvPr id="527" name="Google Shape;527;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chemeClr val="dk1"/>
              </a:buClr>
              <a:buSzPts val="1200"/>
              <a:buFont typeface="Calibri"/>
              <a:buAutoNum type="arabicPeriod"/>
            </a:pPr>
            <a:r>
              <a:rPr i="0" lang="en-US" u="none" strike="noStrike"/>
              <a:t>Have students </a:t>
            </a:r>
            <a:r>
              <a:rPr lang="en-US"/>
              <a:t>turn to p. 142 in the </a:t>
            </a:r>
            <a:r>
              <a:rPr i="1" lang="en-US"/>
              <a:t>Student Interactive. </a:t>
            </a:r>
            <a:r>
              <a:rPr lang="en-US"/>
              <a:t>Tell students they will identify the middle sound in each picture word. Then they will color the circle by each short </a:t>
            </a:r>
            <a:r>
              <a:rPr i="1" lang="en-US"/>
              <a:t>a </a:t>
            </a:r>
            <a:r>
              <a:rPr lang="en-US"/>
              <a:t>word blue and the circle by each long </a:t>
            </a:r>
            <a:r>
              <a:rPr i="1" lang="en-US"/>
              <a:t>a </a:t>
            </a:r>
            <a:r>
              <a:rPr lang="en-US"/>
              <a:t>word red. </a:t>
            </a:r>
            <a:endParaRPr/>
          </a:p>
          <a:p>
            <a:pPr indent="-215900" lvl="0" marL="228600" marR="0" rtl="0" algn="l">
              <a:lnSpc>
                <a:spcPct val="100000"/>
              </a:lnSpc>
              <a:spcBef>
                <a:spcPts val="0"/>
              </a:spcBef>
              <a:spcAft>
                <a:spcPts val="0"/>
              </a:spcAft>
              <a:buClr>
                <a:schemeClr val="dk1"/>
              </a:buClr>
              <a:buSzPts val="1200"/>
              <a:buFont typeface="Calibri"/>
              <a:buAutoNum type="arabicPeriod"/>
            </a:pPr>
            <a:r>
              <a:rPr lang="en-US"/>
              <a:t>Read the words at the top of the page with students as they trace the dotted letters. Then point to the picture of the map. </a:t>
            </a:r>
            <a:endParaRPr/>
          </a:p>
          <a:p>
            <a:pPr indent="-215900" lvl="0" marL="228600" marR="0" rtl="0" algn="l">
              <a:lnSpc>
                <a:spcPct val="100000"/>
              </a:lnSpc>
              <a:spcBef>
                <a:spcPts val="0"/>
              </a:spcBef>
              <a:spcAft>
                <a:spcPts val="0"/>
              </a:spcAft>
              <a:buClr>
                <a:schemeClr val="dk1"/>
              </a:buClr>
              <a:buSzPts val="1200"/>
              <a:buFont typeface="Calibri"/>
              <a:buAutoNum type="arabicPeriod"/>
            </a:pPr>
            <a:r>
              <a:rPr lang="en-US"/>
              <a:t>Say: </a:t>
            </a:r>
            <a:r>
              <a:rPr i="1" lang="en-US"/>
              <a:t>Listen to the sounds in map: /m/ /a/ /p/. What sound do you hear in the middle? Yes, map has the short a sound, /a/. Let’s color the circle blue. </a:t>
            </a:r>
            <a:endParaRPr i="1"/>
          </a:p>
        </p:txBody>
      </p:sp>
      <p:sp>
        <p:nvSpPr>
          <p:cNvPr id="542" name="Google Shape;542;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chemeClr val="dk1"/>
              </a:buClr>
              <a:buSzPts val="1200"/>
              <a:buFont typeface="Calibri"/>
              <a:buAutoNum type="arabicPeriod"/>
            </a:pPr>
            <a:r>
              <a:rPr lang="en-US"/>
              <a:t>Say: </a:t>
            </a:r>
            <a:r>
              <a:rPr i="1" lang="en-US"/>
              <a:t>Today we will practice reading the high-frequency words, away, give and little. </a:t>
            </a:r>
            <a:r>
              <a:rPr lang="en-US"/>
              <a:t>Have students read the words at the top of p. 143 in the </a:t>
            </a:r>
            <a:r>
              <a:rPr i="1" lang="en-US"/>
              <a:t>Student Interactive </a:t>
            </a:r>
            <a:r>
              <a:rPr lang="en-US"/>
              <a:t>with you: </a:t>
            </a:r>
            <a:r>
              <a:rPr i="1" lang="en-US"/>
              <a:t>away, give, little.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Have students look at the words at the top of p. 143. Say: </a:t>
            </a:r>
            <a:r>
              <a:rPr i="1" lang="en-US"/>
              <a:t>I will read a word, and I want you to point to it. Then we will read the word together. </a:t>
            </a:r>
            <a:endParaRPr i="1"/>
          </a:p>
          <a:p>
            <a:pPr indent="-190500" lvl="0" marL="228600" marR="0" rtl="0" algn="l">
              <a:lnSpc>
                <a:spcPct val="100000"/>
              </a:lnSpc>
              <a:spcBef>
                <a:spcPts val="0"/>
              </a:spcBef>
              <a:spcAft>
                <a:spcPts val="0"/>
              </a:spcAft>
              <a:buClr>
                <a:schemeClr val="dk1"/>
              </a:buClr>
              <a:buSzPts val="1200"/>
              <a:buFont typeface="Calibri"/>
              <a:buAutoNum type="arabicPeriod"/>
            </a:pPr>
            <a:r>
              <a:rPr lang="en-US"/>
              <a:t>Read </a:t>
            </a:r>
            <a:r>
              <a:rPr i="1" lang="en-US"/>
              <a:t>away, </a:t>
            </a:r>
            <a:r>
              <a:rPr lang="en-US"/>
              <a:t>and have students point to it. Say: </a:t>
            </a:r>
            <a:r>
              <a:rPr i="1" lang="en-US"/>
              <a:t>Now let’s read the word together: away. </a:t>
            </a:r>
            <a:r>
              <a:rPr lang="en-US"/>
              <a:t>Repeat with the other words.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Have students read the sentences on p. 143 with you. Ask them to identify the words </a:t>
            </a:r>
            <a:r>
              <a:rPr i="1" lang="en-US"/>
              <a:t>away, give, </a:t>
            </a:r>
            <a:r>
              <a:rPr lang="en-US"/>
              <a:t>and </a:t>
            </a:r>
            <a:r>
              <a:rPr i="1" lang="en-US"/>
              <a:t>little </a:t>
            </a:r>
            <a:r>
              <a:rPr lang="en-US"/>
              <a:t>in the sentences and underline the words. Then have them read the sentences with a partner. </a:t>
            </a:r>
            <a:endParaRPr/>
          </a:p>
          <a:p>
            <a:pPr indent="-114300" lvl="0" marL="228600" marR="0" rtl="0" algn="l">
              <a:lnSpc>
                <a:spcPct val="100000"/>
              </a:lnSpc>
              <a:spcBef>
                <a:spcPts val="0"/>
              </a:spcBef>
              <a:spcAft>
                <a:spcPts val="0"/>
              </a:spcAft>
              <a:buClr>
                <a:srgbClr val="000000"/>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555" name="Google Shape;555;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chemeClr val="dk1"/>
              </a:buClr>
              <a:buSzPts val="1200"/>
              <a:buFont typeface="Calibri"/>
              <a:buAutoNum type="arabicPeriod"/>
            </a:pPr>
            <a:r>
              <a:rPr lang="en-US"/>
              <a:t>See and Say: Have students turn to p. 138 in the </a:t>
            </a:r>
            <a:r>
              <a:rPr i="1" lang="en-US"/>
              <a:t>Student Interactive. </a:t>
            </a:r>
            <a:r>
              <a:rPr lang="en-US"/>
              <a:t>Tell them to look at the pictures of snow and a man. Point out the plus sign and tell students that the sign means to put the two word parts together. </a:t>
            </a:r>
            <a:r>
              <a:rPr i="1" lang="en-US"/>
              <a:t>Listen to the word parts snow and man. If I say those word parts together, what word do I get? Prompt students to say snowman. </a:t>
            </a:r>
            <a:r>
              <a:rPr lang="en-US"/>
              <a:t>Then tell them to draw a picture of a snowman in the box. Have students complete the activity.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Have students turn to p. 138 in the Student Interactive. Tell them to look at the pictures of snow and a man. Point out the plus sign and tell students that the sign means to put the two word parts together. </a:t>
            </a:r>
            <a:r>
              <a:rPr i="1" lang="en-US"/>
              <a:t>Listen to the word parts snow and man. If I say those word parts together, what word do I get?</a:t>
            </a:r>
            <a:r>
              <a:rPr lang="en-US"/>
              <a:t> Prompt students to say snowman. Then tell them to draw a picture of a snowman in the box. Have students complete the activity.</a:t>
            </a:r>
            <a:endParaRPr/>
          </a:p>
          <a:p>
            <a:pPr indent="0" lvl="0" marL="0" rtl="0" algn="l">
              <a:lnSpc>
                <a:spcPct val="100000"/>
              </a:lnSpc>
              <a:spcBef>
                <a:spcPts val="0"/>
              </a:spcBef>
              <a:spcAft>
                <a:spcPts val="0"/>
              </a:spcAft>
              <a:buSzPts val="1400"/>
              <a:buNone/>
            </a:pPr>
            <a:r>
              <a:t/>
            </a:r>
            <a:endParaRPr/>
          </a:p>
        </p:txBody>
      </p:sp>
      <p:sp>
        <p:nvSpPr>
          <p:cNvPr id="116" name="Google Shape;11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chemeClr val="dk1"/>
              </a:buClr>
              <a:buSzPts val="1200"/>
              <a:buFont typeface="Calibri"/>
              <a:buAutoNum type="arabicPeriod"/>
            </a:pPr>
            <a:r>
              <a:rPr lang="en-US"/>
              <a:t>Tell students that authors write for a variety of reasons. Two of the main reasons authors write are to entertain and to give information. Help students realize the difference between these two main purposes. </a:t>
            </a:r>
            <a:endParaRPr i="0"/>
          </a:p>
          <a:p>
            <a:pPr indent="-231648" lvl="1" marL="685800" marR="0" rtl="0" algn="l">
              <a:lnSpc>
                <a:spcPct val="100000"/>
              </a:lnSpc>
              <a:spcBef>
                <a:spcPts val="0"/>
              </a:spcBef>
              <a:spcAft>
                <a:spcPts val="0"/>
              </a:spcAft>
              <a:buClr>
                <a:schemeClr val="dk1"/>
              </a:buClr>
              <a:buSzPts val="1200"/>
              <a:buFont typeface="Calibri"/>
              <a:buChar char="•"/>
            </a:pPr>
            <a:r>
              <a:rPr i="0" lang="en-US" u="none" strike="noStrike"/>
              <a:t> </a:t>
            </a:r>
            <a:r>
              <a:rPr lang="en-US"/>
              <a:t>Stories that entertain are often fiction stories. The author writes them to tell a story using characters and a setting. </a:t>
            </a:r>
            <a:endParaRPr/>
          </a:p>
          <a:p>
            <a:pPr indent="-231648" lvl="1" marL="685800" marR="0" rtl="0" algn="l">
              <a:lnSpc>
                <a:spcPct val="100000"/>
              </a:lnSpc>
              <a:spcBef>
                <a:spcPts val="0"/>
              </a:spcBef>
              <a:spcAft>
                <a:spcPts val="0"/>
              </a:spcAft>
              <a:buClr>
                <a:schemeClr val="dk1"/>
              </a:buClr>
              <a:buSzPts val="1200"/>
              <a:buFont typeface="Calibri"/>
              <a:buChar char="•"/>
            </a:pPr>
            <a:r>
              <a:rPr i="0" lang="en-US" u="none" strike="noStrike"/>
              <a:t> </a:t>
            </a:r>
            <a:r>
              <a:rPr lang="en-US"/>
              <a:t>Texts that give information are called nonfiction, or informational text. The author writes them to tell facts about a topic. </a:t>
            </a:r>
            <a:endParaRPr/>
          </a:p>
          <a:p>
            <a:pPr indent="-231648" lvl="1" marL="685800" marR="0" rtl="0" algn="l">
              <a:lnSpc>
                <a:spcPct val="100000"/>
              </a:lnSpc>
              <a:spcBef>
                <a:spcPts val="0"/>
              </a:spcBef>
              <a:spcAft>
                <a:spcPts val="0"/>
              </a:spcAft>
              <a:buClr>
                <a:schemeClr val="dk1"/>
              </a:buClr>
              <a:buSzPts val="1200"/>
              <a:buFont typeface="Calibri"/>
              <a:buChar char="•"/>
            </a:pPr>
            <a:r>
              <a:rPr i="0" lang="en-US"/>
              <a:t> </a:t>
            </a:r>
            <a:r>
              <a:rPr lang="en-US"/>
              <a:t>Authors may also write to convince readers to think or do something, or to give an opinion. </a:t>
            </a:r>
            <a:endParaRPr/>
          </a:p>
          <a:p>
            <a:pPr indent="-215900" lvl="0" marL="228600" marR="0" rtl="0" algn="l">
              <a:lnSpc>
                <a:spcPct val="100000"/>
              </a:lnSpc>
              <a:spcBef>
                <a:spcPts val="0"/>
              </a:spcBef>
              <a:spcAft>
                <a:spcPts val="0"/>
              </a:spcAft>
              <a:buClr>
                <a:schemeClr val="dk1"/>
              </a:buClr>
              <a:buSzPts val="1200"/>
              <a:buFont typeface="Calibri"/>
              <a:buAutoNum type="arabicPeriod"/>
            </a:pPr>
            <a:r>
              <a:rPr lang="en-US"/>
              <a:t>Readers can look at the pictures and text to look for clues about why</a:t>
            </a:r>
            <a:br>
              <a:rPr lang="en-US"/>
            </a:br>
            <a:r>
              <a:rPr lang="en-US"/>
              <a:t>the author wrote a certain selection. Books meant to entertain often use illustrations of the characters and events. Books meant to inform might use photographs, maps, or other graphics. </a:t>
            </a:r>
            <a:endParaRPr/>
          </a:p>
          <a:p>
            <a:pPr indent="-215900" lvl="0" marL="228600" marR="0" rtl="0" algn="l">
              <a:lnSpc>
                <a:spcPct val="100000"/>
              </a:lnSpc>
              <a:spcBef>
                <a:spcPts val="0"/>
              </a:spcBef>
              <a:spcAft>
                <a:spcPts val="0"/>
              </a:spcAft>
              <a:buClr>
                <a:schemeClr val="dk1"/>
              </a:buClr>
              <a:buSzPts val="1200"/>
              <a:buFont typeface="Calibri"/>
              <a:buAutoNum type="arabicPeriod"/>
            </a:pPr>
            <a:r>
              <a:rPr lang="en-US"/>
              <a:t>Remind students of the author’s purpose for writing </a:t>
            </a:r>
            <a:r>
              <a:rPr i="1" lang="en-US"/>
              <a:t>The Best Story. </a:t>
            </a:r>
            <a:r>
              <a:rPr lang="en-US"/>
              <a:t>Model how you figured out what the author’s purpose was. </a:t>
            </a:r>
            <a:endParaRPr/>
          </a:p>
          <a:p>
            <a:pPr indent="-215900" lvl="0" marL="228600" marR="0" rtl="0" algn="l">
              <a:lnSpc>
                <a:spcPct val="100000"/>
              </a:lnSpc>
              <a:spcBef>
                <a:spcPts val="0"/>
              </a:spcBef>
              <a:spcAft>
                <a:spcPts val="0"/>
              </a:spcAft>
              <a:buClr>
                <a:schemeClr val="dk1"/>
              </a:buClr>
              <a:buSzPts val="1200"/>
              <a:buFont typeface="Calibri"/>
              <a:buAutoNum type="arabicPeriod"/>
            </a:pPr>
            <a:r>
              <a:rPr i="0" lang="en-US" u="none" strike="noStrike"/>
              <a:t> </a:t>
            </a:r>
            <a:r>
              <a:rPr i="1" lang="en-US"/>
              <a:t>I know that The Best Story is meant to entertain me. It has fun characters. They are named Kate, Manny, and Sara. There’s also a teacher named Mrs. Ford. The story tells about everyone’s favorite kinds of books. It takes place in a library. </a:t>
            </a:r>
            <a:endParaRPr i="1"/>
          </a:p>
          <a:p>
            <a:pPr indent="-215900" lvl="0" marL="228600" marR="0" rtl="0" algn="l">
              <a:lnSpc>
                <a:spcPct val="100000"/>
              </a:lnSpc>
              <a:spcBef>
                <a:spcPts val="0"/>
              </a:spcBef>
              <a:spcAft>
                <a:spcPts val="0"/>
              </a:spcAft>
              <a:buClr>
                <a:schemeClr val="dk1"/>
              </a:buClr>
              <a:buSzPts val="1200"/>
              <a:buFont typeface="Calibri"/>
              <a:buAutoNum type="arabicPeriod"/>
            </a:pPr>
            <a:r>
              <a:rPr i="1" lang="en-US"/>
              <a:t>All of these clues make me think that The Best Story is a fiction book. I know that fiction books are meant to be fun and entertaining. </a:t>
            </a:r>
            <a:endParaRPr i="1"/>
          </a:p>
          <a:p>
            <a:pPr indent="0" lvl="0" marL="0" marR="0" rtl="0" algn="l">
              <a:lnSpc>
                <a:spcPct val="100000"/>
              </a:lnSpc>
              <a:spcBef>
                <a:spcPts val="0"/>
              </a:spcBef>
              <a:spcAft>
                <a:spcPts val="0"/>
              </a:spcAft>
              <a:buSzPts val="1400"/>
              <a:buNone/>
            </a:pPr>
            <a:r>
              <a:t/>
            </a:r>
            <a:endParaRPr/>
          </a:p>
        </p:txBody>
      </p:sp>
      <p:sp>
        <p:nvSpPr>
          <p:cNvPr id="568" name="Google Shape;568;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8871" lvl="0" marL="237743" marR="0" rtl="0" algn="l">
              <a:lnSpc>
                <a:spcPct val="100000"/>
              </a:lnSpc>
              <a:spcBef>
                <a:spcPts val="0"/>
              </a:spcBef>
              <a:spcAft>
                <a:spcPts val="0"/>
              </a:spcAft>
              <a:buClr>
                <a:srgbClr val="000000"/>
              </a:buClr>
              <a:buSzPts val="1400"/>
              <a:buFont typeface="Arial"/>
              <a:buNone/>
            </a:pPr>
            <a:r>
              <a:rPr i="0" lang="en-US" u="none" strike="noStrike"/>
              <a:t>1. </a:t>
            </a:r>
            <a:r>
              <a:rPr lang="en-US"/>
              <a:t>Direct students to the Close Read box on p. 157. Ask them why the author included these fun details. DOK 2</a:t>
            </a:r>
            <a:endParaRPr/>
          </a:p>
        </p:txBody>
      </p:sp>
      <p:sp>
        <p:nvSpPr>
          <p:cNvPr id="580" name="Google Shape;580;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Direct students to the Close Read box on p. 159. Ask them to point out and underline a fun detail on pp. 158–159. </a:t>
            </a:r>
            <a:r>
              <a:rPr i="0" lang="en-US"/>
              <a:t> DOK 3</a:t>
            </a:r>
            <a:endParaRPr i="0"/>
          </a:p>
        </p:txBody>
      </p:sp>
      <p:sp>
        <p:nvSpPr>
          <p:cNvPr id="593" name="Google Shape;593;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Clr>
                <a:schemeClr val="dk1"/>
              </a:buClr>
              <a:buSzPts val="1200"/>
              <a:buFont typeface="Calibri"/>
              <a:buAutoNum type="arabicPeriod"/>
            </a:pPr>
            <a:r>
              <a:rPr lang="en-US"/>
              <a:t>After reading pp. 160–161, ask students to find another fun detail on these pages. Ask students why they think the author included these details. DOK 3</a:t>
            </a:r>
            <a:endParaRPr/>
          </a:p>
        </p:txBody>
      </p:sp>
      <p:sp>
        <p:nvSpPr>
          <p:cNvPr id="606" name="Google Shape;606;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8" name="Google Shape;618;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solidFill>
                  <a:srgbClr val="000000"/>
                </a:solidFill>
              </a:rPr>
              <a:t>Have students use the strategies for discussing author’s purpose.</a:t>
            </a:r>
            <a:endParaRPr i="0" u="none" strike="noStrike">
              <a:solidFill>
                <a:srgbClr val="000000"/>
              </a:solidFill>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Have students complete p. </a:t>
            </a:r>
            <a:r>
              <a:rPr lang="en-US">
                <a:solidFill>
                  <a:srgbClr val="000000"/>
                </a:solidFill>
              </a:rPr>
              <a:t>164</a:t>
            </a:r>
            <a:r>
              <a:rPr i="0" lang="en-US" u="none" strike="noStrike">
                <a:solidFill>
                  <a:srgbClr val="000000"/>
                </a:solidFill>
              </a:rPr>
              <a:t> in the Student Interactive. </a:t>
            </a:r>
            <a:endParaRPr/>
          </a:p>
        </p:txBody>
      </p:sp>
      <p:sp>
        <p:nvSpPr>
          <p:cNvPr id="619" name="Google Shape;619;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1" name="Google Shape;631;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chemeClr val="dk1"/>
              </a:buClr>
              <a:buSzPts val="1200"/>
              <a:buFont typeface="Calibri"/>
              <a:buAutoNum type="arabicPeriod"/>
            </a:pPr>
            <a:r>
              <a:rPr lang="en-US"/>
              <a:t>Explain to students that a narrator, or storyteller, is an important part of a story. The narrator tells the story. Sometimes the narrator is one of the characters in the story. Other times the narrator is outside the story and is not a character in the story. </a:t>
            </a:r>
            <a:endParaRPr/>
          </a:p>
          <a:p>
            <a:pPr indent="-190500" lvl="1" marL="685800" marR="0" rtl="0" algn="l">
              <a:lnSpc>
                <a:spcPct val="100000"/>
              </a:lnSpc>
              <a:spcBef>
                <a:spcPts val="0"/>
              </a:spcBef>
              <a:spcAft>
                <a:spcPts val="0"/>
              </a:spcAft>
              <a:buClr>
                <a:schemeClr val="dk1"/>
              </a:buClr>
              <a:buSzPts val="1200"/>
              <a:buFont typeface="Calibri"/>
              <a:buChar char="•"/>
            </a:pPr>
            <a:r>
              <a:rPr i="0" lang="en-US" u="none" strike="noStrike"/>
              <a:t> </a:t>
            </a:r>
            <a:r>
              <a:rPr lang="en-US"/>
              <a:t>When a narrator is </a:t>
            </a:r>
            <a:r>
              <a:rPr i="1" lang="en-US"/>
              <a:t>not </a:t>
            </a:r>
            <a:r>
              <a:rPr lang="en-US"/>
              <a:t>a character in the story, it is called having a third-person narrator. </a:t>
            </a:r>
            <a:endParaRPr/>
          </a:p>
          <a:p>
            <a:pPr indent="-190500" lvl="1" marL="685800" marR="0" rtl="0" algn="l">
              <a:lnSpc>
                <a:spcPct val="100000"/>
              </a:lnSpc>
              <a:spcBef>
                <a:spcPts val="0"/>
              </a:spcBef>
              <a:spcAft>
                <a:spcPts val="0"/>
              </a:spcAft>
              <a:buClr>
                <a:schemeClr val="dk1"/>
              </a:buClr>
              <a:buSzPts val="1200"/>
              <a:buFont typeface="Calibri"/>
              <a:buChar char="•"/>
            </a:pPr>
            <a:r>
              <a:rPr lang="en-US"/>
              <a:t> The narrator of </a:t>
            </a:r>
            <a:r>
              <a:rPr i="1" lang="en-US"/>
              <a:t>The Best Story </a:t>
            </a:r>
            <a:r>
              <a:rPr lang="en-US"/>
              <a:t>is not a character. This text has a third-person narrator.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i="0" lang="en-US" u="none" strike="noStrike"/>
              <a:t> </a:t>
            </a:r>
            <a:r>
              <a:rPr lang="en-US"/>
              <a:t>Ask students to turn to pp. 154–155 in the </a:t>
            </a:r>
            <a:r>
              <a:rPr i="1" lang="en-US"/>
              <a:t>Student Interactive. </a:t>
            </a:r>
            <a:r>
              <a:rPr lang="en-US"/>
              <a:t>Have students listen to and experience the third-person text as you reread it aloud. </a:t>
            </a:r>
            <a:r>
              <a:rPr i="1" lang="en-US"/>
              <a:t>I think this story is told in the third person. The narrator talks about Kate and what Kate says. The narrator is not a character in the story. </a:t>
            </a:r>
            <a:endParaRPr i="1"/>
          </a:p>
          <a:p>
            <a:pPr indent="-190500" lvl="0" marL="228600" marR="0" rtl="0" algn="l">
              <a:lnSpc>
                <a:spcPct val="100000"/>
              </a:lnSpc>
              <a:spcBef>
                <a:spcPts val="0"/>
              </a:spcBef>
              <a:spcAft>
                <a:spcPts val="0"/>
              </a:spcAft>
              <a:buClr>
                <a:schemeClr val="dk1"/>
              </a:buClr>
              <a:buSzPts val="1200"/>
              <a:buFont typeface="Calibri"/>
              <a:buAutoNum type="arabicPeriod"/>
            </a:pPr>
            <a:r>
              <a:rPr lang="en-US"/>
              <a:t>Have students complete p. 169 in the </a:t>
            </a:r>
            <a:r>
              <a:rPr i="1" lang="en-US"/>
              <a:t>Student Interactive. </a:t>
            </a:r>
            <a:endParaRPr/>
          </a:p>
          <a:p>
            <a:pPr indent="-114300" lvl="0" marL="228600" marR="0" rtl="0" algn="l">
              <a:lnSpc>
                <a:spcPct val="100000"/>
              </a:lnSpc>
              <a:spcBef>
                <a:spcPts val="0"/>
              </a:spcBef>
              <a:spcAft>
                <a:spcPts val="0"/>
              </a:spcAft>
              <a:buClr>
                <a:srgbClr val="000000"/>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632" name="Google Shape;632;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chemeClr val="dk1"/>
              </a:buClr>
              <a:buSzPts val="1200"/>
              <a:buFont typeface="Calibri"/>
              <a:buAutoNum type="arabicPeriod"/>
            </a:pPr>
            <a:r>
              <a:rPr i="0" lang="en-US" u="none" strike="noStrike"/>
              <a:t>Display uppercase and lowercase </a:t>
            </a:r>
            <a:r>
              <a:rPr i="1" lang="en-US" u="none" strike="noStrike"/>
              <a:t>Rr</a:t>
            </a:r>
            <a:endParaRPr i="1"/>
          </a:p>
          <a:p>
            <a:pPr indent="-190500" lvl="0" marL="228600" marR="0" rtl="0" algn="l">
              <a:lnSpc>
                <a:spcPct val="100000"/>
              </a:lnSpc>
              <a:spcBef>
                <a:spcPts val="0"/>
              </a:spcBef>
              <a:spcAft>
                <a:spcPts val="0"/>
              </a:spcAft>
              <a:buClr>
                <a:schemeClr val="dk1"/>
              </a:buClr>
              <a:buSzPts val="1200"/>
              <a:buFont typeface="Calibri"/>
              <a:buAutoNum type="arabicPeriod"/>
            </a:pPr>
            <a:r>
              <a:rPr lang="en-US"/>
              <a:t>Model how to write uppercase </a:t>
            </a:r>
            <a:r>
              <a:rPr i="1" lang="en-US"/>
              <a:t>R. </a:t>
            </a:r>
            <a:r>
              <a:rPr lang="en-US"/>
              <a:t>Show students how to begin at the top and draw a straight line, and then add a curved line and a slanted line. Repeat with lowercase </a:t>
            </a:r>
            <a:r>
              <a:rPr i="1" lang="en-US"/>
              <a:t>r, </a:t>
            </a:r>
            <a:r>
              <a:rPr lang="en-US"/>
              <a:t>showing how to make a straight line and a curved line. Ask students to make the letters in the palm of their hand using their finger as you model each letter again.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Have students use </a:t>
            </a:r>
            <a:r>
              <a:rPr i="1" lang="en-US"/>
              <a:t>Handwriting </a:t>
            </a:r>
            <a:r>
              <a:rPr lang="en-US"/>
              <a:t>p. 145 from the </a:t>
            </a:r>
            <a:r>
              <a:rPr i="1" lang="en-US"/>
              <a:t>Resource Download Center </a:t>
            </a:r>
            <a:r>
              <a:rPr lang="en-US"/>
              <a:t>to practice writing </a:t>
            </a:r>
            <a:r>
              <a:rPr i="1" lang="en-US"/>
              <a:t>Rr. </a:t>
            </a:r>
            <a:r>
              <a:rPr b="1" i="0" lang="en-US" u="none" strike="noStrike"/>
              <a:t>Click path: Table of Contents -&gt; Resource Download Center -&gt; Handwriting Practice -&gt; U3W4L3 Handwriting Practice </a:t>
            </a:r>
            <a:endParaRPr b="1"/>
          </a:p>
          <a:p>
            <a:pPr indent="0" lvl="0" marL="0" rtl="0" algn="l">
              <a:lnSpc>
                <a:spcPct val="100000"/>
              </a:lnSpc>
              <a:spcBef>
                <a:spcPts val="0"/>
              </a:spcBef>
              <a:spcAft>
                <a:spcPts val="0"/>
              </a:spcAft>
              <a:buSzPts val="1400"/>
              <a:buNone/>
            </a:pPr>
            <a:r>
              <a:t/>
            </a:r>
            <a:endParaRPr/>
          </a:p>
        </p:txBody>
      </p:sp>
      <p:sp>
        <p:nvSpPr>
          <p:cNvPr id="645" name="Google Shape;645;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400"/>
              <a:buFont typeface="Arial"/>
              <a:buNone/>
            </a:pPr>
            <a:r>
              <a:rPr lang="en-US"/>
              <a:t>1. A complete sentence tells a whole thought. It includes a naming part and an action part. Complete sentences are composed of words separated by spaces. </a:t>
            </a:r>
            <a:endParaRPr/>
          </a:p>
          <a:p>
            <a:pPr indent="-228600" lvl="0" marL="228600" marR="0" rtl="0" algn="l">
              <a:lnSpc>
                <a:spcPct val="100000"/>
              </a:lnSpc>
              <a:spcBef>
                <a:spcPts val="0"/>
              </a:spcBef>
              <a:spcAft>
                <a:spcPts val="0"/>
              </a:spcAft>
              <a:buClr>
                <a:srgbClr val="000000"/>
              </a:buClr>
              <a:buSzPts val="1400"/>
              <a:buFont typeface="Arial"/>
              <a:buNone/>
            </a:pPr>
            <a:r>
              <a:rPr lang="en-US"/>
              <a:t>2. Say: </a:t>
            </a:r>
            <a:r>
              <a:rPr i="1" lang="en-US"/>
              <a:t>When you are editing your writing for complete sentences, it is important to read each sentence out loud so you can listen for completeness. A complete sentence tells a whole thought. It has a naming part and an action part. </a:t>
            </a:r>
            <a:endParaRPr i="1"/>
          </a:p>
          <a:p>
            <a:pPr indent="-228600" lvl="0" marL="228600" marR="0" rtl="0" algn="l">
              <a:lnSpc>
                <a:spcPct val="100000"/>
              </a:lnSpc>
              <a:spcBef>
                <a:spcPts val="0"/>
              </a:spcBef>
              <a:spcAft>
                <a:spcPts val="0"/>
              </a:spcAft>
              <a:buClr>
                <a:srgbClr val="000000"/>
              </a:buClr>
              <a:buSzPts val="1400"/>
              <a:buFont typeface="Arial"/>
              <a:buNone/>
            </a:pPr>
            <a:r>
              <a:rPr lang="en-US"/>
              <a:t>3. Write the following sentences on the board. Alternatively, choose sentences from a stack book, changing some to be incomplete. </a:t>
            </a:r>
            <a:endParaRPr/>
          </a:p>
          <a:p>
            <a:pPr indent="-304800" lvl="0" marL="804672" marR="0" rtl="0" algn="l">
              <a:lnSpc>
                <a:spcPct val="100000"/>
              </a:lnSpc>
              <a:spcBef>
                <a:spcPts val="0"/>
              </a:spcBef>
              <a:spcAft>
                <a:spcPts val="0"/>
              </a:spcAft>
              <a:buSzPts val="1200"/>
              <a:buFont typeface="Calibri"/>
              <a:buChar char="●"/>
            </a:pPr>
            <a:r>
              <a:rPr lang="en-US"/>
              <a:t>She reads the book. </a:t>
            </a:r>
            <a:endParaRPr/>
          </a:p>
          <a:p>
            <a:pPr indent="-304800" lvl="0" marL="804672" marR="0" rtl="0" algn="l">
              <a:lnSpc>
                <a:spcPct val="100000"/>
              </a:lnSpc>
              <a:spcBef>
                <a:spcPts val="0"/>
              </a:spcBef>
              <a:spcAft>
                <a:spcPts val="0"/>
              </a:spcAft>
              <a:buSzPts val="1200"/>
              <a:buFont typeface="Calibri"/>
              <a:buChar char="●"/>
            </a:pPr>
            <a:r>
              <a:rPr lang="en-US"/>
              <a:t>The rain.</a:t>
            </a:r>
            <a:endParaRPr/>
          </a:p>
          <a:p>
            <a:pPr indent="-304800" lvl="0" marL="804672" marR="0" rtl="0" algn="l">
              <a:lnSpc>
                <a:spcPct val="100000"/>
              </a:lnSpc>
              <a:spcBef>
                <a:spcPts val="0"/>
              </a:spcBef>
              <a:spcAft>
                <a:spcPts val="0"/>
              </a:spcAft>
              <a:buSzPts val="1200"/>
              <a:buFont typeface="Calibri"/>
              <a:buChar char="●"/>
            </a:pPr>
            <a:r>
              <a:rPr lang="en-US"/>
              <a:t>The girl her dog. </a:t>
            </a:r>
            <a:endParaRPr/>
          </a:p>
          <a:p>
            <a:pPr indent="-228600" lvl="0" marL="228600" marR="0" rtl="0" algn="l">
              <a:lnSpc>
                <a:spcPct val="100000"/>
              </a:lnSpc>
              <a:spcBef>
                <a:spcPts val="0"/>
              </a:spcBef>
              <a:spcAft>
                <a:spcPts val="0"/>
              </a:spcAft>
              <a:buClr>
                <a:srgbClr val="000000"/>
              </a:buClr>
              <a:buSzPts val="1400"/>
              <a:buFont typeface="Arial"/>
              <a:buNone/>
            </a:pPr>
            <a:r>
              <a:rPr lang="en-US"/>
              <a:t>4. Read the first sentence aloud and ask students if it is a complete sentence. (yes) Select a volunteer to identify the naming part and underline it (She); select a different volunteer to identify the action part and circle it (reads the book). Read the next sentence aloud and ask students if it is complete. (no) Explain to students that this sentence is missing one part—the action part. Think aloud as you try different options such as: </a:t>
            </a:r>
            <a:r>
              <a:rPr i="1" lang="en-US"/>
              <a:t>The rain fell. The rain came down all day. The rain got my hat wet. </a:t>
            </a:r>
            <a:r>
              <a:rPr lang="en-US"/>
              <a:t>Students should help you select the action part to complete the sentence. Show them how to edit the sentence on the board. Follow the same steps for the third sentence.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p>
        </p:txBody>
      </p:sp>
      <p:sp>
        <p:nvSpPr>
          <p:cNvPr id="658" name="Google Shape;658;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794f6211a4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g2794f6211a4_0_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400"/>
              <a:buFont typeface="Arial"/>
              <a:buNone/>
            </a:pPr>
            <a:r>
              <a:rPr lang="en-US"/>
              <a:t>1. Have students turn to p. 172 in the </a:t>
            </a:r>
            <a:r>
              <a:rPr i="1" lang="en-US"/>
              <a:t>Student Interactive </a:t>
            </a:r>
            <a:r>
              <a:rPr lang="en-US"/>
              <a:t>and complete the activity. Provide assistance as needed.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p>
        </p:txBody>
      </p:sp>
      <p:sp>
        <p:nvSpPr>
          <p:cNvPr id="669" name="Google Shape;669;g2794f6211a4_0_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1" name="Google Shape;681;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a:t>Have students edit their drafts for complete sentences. They should reread their stories and fix any sentences that do not include a naming and an action part. Then they can continue writing. </a:t>
            </a:r>
            <a:endParaRPr/>
          </a:p>
          <a:p>
            <a:pPr indent="-228600" lvl="0" marL="228600" rtl="0" algn="l">
              <a:lnSpc>
                <a:spcPct val="100000"/>
              </a:lnSpc>
              <a:spcBef>
                <a:spcPts val="0"/>
              </a:spcBef>
              <a:spcAft>
                <a:spcPts val="0"/>
              </a:spcAft>
              <a:buClr>
                <a:schemeClr val="dk1"/>
              </a:buClr>
              <a:buSzPts val="1200"/>
              <a:buFont typeface="Calibri"/>
              <a:buAutoNum type="arabicPeriod"/>
            </a:pPr>
            <a:r>
              <a:rPr i="0" lang="en-US" u="none" strike="noStrike"/>
              <a:t>If students struggle, choose one of the following options to provide further support. </a:t>
            </a:r>
            <a:endParaRPr/>
          </a:p>
          <a:p>
            <a:pPr indent="-228600" lvl="1" marL="685800" marR="0" rtl="0" algn="l">
              <a:lnSpc>
                <a:spcPct val="100000"/>
              </a:lnSpc>
              <a:spcBef>
                <a:spcPts val="0"/>
              </a:spcBef>
              <a:spcAft>
                <a:spcPts val="0"/>
              </a:spcAft>
              <a:buClr>
                <a:schemeClr val="dk1"/>
              </a:buClr>
              <a:buSzPts val="1200"/>
              <a:buFont typeface="Calibri"/>
              <a:buChar char="•"/>
            </a:pPr>
            <a:r>
              <a:rPr i="0" lang="en-US" u="none" strike="noStrike"/>
              <a:t>Modeled </a:t>
            </a:r>
            <a:r>
              <a:rPr lang="en-US"/>
              <a:t>Think aloud as you choose a naming part and action part to write a complete sentence. </a:t>
            </a:r>
            <a:endParaRPr/>
          </a:p>
          <a:p>
            <a:pPr indent="-228600" lvl="1" marL="685800" marR="0" rtl="0" algn="l">
              <a:lnSpc>
                <a:spcPct val="100000"/>
              </a:lnSpc>
              <a:spcBef>
                <a:spcPts val="0"/>
              </a:spcBef>
              <a:spcAft>
                <a:spcPts val="0"/>
              </a:spcAft>
              <a:buClr>
                <a:schemeClr val="dk1"/>
              </a:buClr>
              <a:buSzPts val="1200"/>
              <a:buFont typeface="Calibri"/>
              <a:buChar char="•"/>
            </a:pPr>
            <a:r>
              <a:rPr i="0" lang="en-US" u="none" strike="noStrike"/>
              <a:t>Shared  </a:t>
            </a:r>
            <a:r>
              <a:rPr lang="en-US"/>
              <a:t>Ask students for a naming part and action part and transcribe the sentence. </a:t>
            </a:r>
            <a:endParaRPr/>
          </a:p>
          <a:p>
            <a:pPr indent="-228600" lvl="1" marL="685800" marR="0" rtl="0" algn="l">
              <a:lnSpc>
                <a:spcPct val="100000"/>
              </a:lnSpc>
              <a:spcBef>
                <a:spcPts val="0"/>
              </a:spcBef>
              <a:spcAft>
                <a:spcPts val="0"/>
              </a:spcAft>
              <a:buClr>
                <a:schemeClr val="dk1"/>
              </a:buClr>
              <a:buSzPts val="1200"/>
              <a:buFont typeface="Calibri"/>
              <a:buChar char="•"/>
            </a:pPr>
            <a:r>
              <a:rPr i="0" lang="en-US" u="none" strike="noStrike"/>
              <a:t>Guided  </a:t>
            </a:r>
            <a:r>
              <a:rPr lang="en-US"/>
              <a:t>Ask students how a character could be a naming part and a problem could be an action part.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As students write, use the conference prompts in the Teacher’s Edition or Resource Download Center to provide support. </a:t>
            </a:r>
            <a:r>
              <a:rPr b="1" lang="en-US"/>
              <a:t>Click path: Table of Contents -&gt; Resource Download Center -&gt; Writing Workshop Conference Notes</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Call on two students to share their editing. Students should read their edited drafts aloud and explain what changes they made and why. </a:t>
            </a:r>
            <a:endParaRPr/>
          </a:p>
          <a:p>
            <a:pPr indent="-152400" lvl="0" marL="228600" marR="0" rtl="0" algn="l">
              <a:lnSpc>
                <a:spcPct val="100000"/>
              </a:lnSpc>
              <a:spcBef>
                <a:spcPts val="0"/>
              </a:spcBef>
              <a:spcAft>
                <a:spcPts val="0"/>
              </a:spcAft>
              <a:buClr>
                <a:srgbClr val="000000"/>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682" name="Google Shape;682;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3f057eb185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g23f057eb185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chemeClr val="dk1"/>
              </a:buClr>
              <a:buSzPts val="1200"/>
              <a:buFont typeface="Calibri"/>
              <a:buAutoNum type="arabicPeriod"/>
            </a:pPr>
            <a:r>
              <a:rPr lang="en-US"/>
              <a:t>Write </a:t>
            </a:r>
            <a:r>
              <a:rPr i="1" lang="en-US"/>
              <a:t>rat </a:t>
            </a:r>
            <a:r>
              <a:rPr lang="en-US"/>
              <a:t>on the board. Have students read the word with you. What sound do you hear in the middle of </a:t>
            </a:r>
            <a:r>
              <a:rPr i="1" lang="en-US"/>
              <a:t>rat? </a:t>
            </a:r>
            <a:r>
              <a:rPr lang="en-US"/>
              <a:t>Have students identify sound /a/. Circle the letter </a:t>
            </a:r>
            <a:r>
              <a:rPr i="1" lang="en-US"/>
              <a:t>a</a:t>
            </a:r>
            <a:r>
              <a:rPr lang="en-US"/>
              <a:t>. The letter </a:t>
            </a:r>
            <a:r>
              <a:rPr i="1" lang="en-US"/>
              <a:t>a </a:t>
            </a:r>
            <a:r>
              <a:rPr lang="en-US"/>
              <a:t>spells the sound /a/ in </a:t>
            </a:r>
            <a:r>
              <a:rPr i="1" lang="en-US"/>
              <a:t>rat. </a:t>
            </a:r>
            <a:r>
              <a:rPr lang="en-US"/>
              <a:t>This is the sound for short </a:t>
            </a:r>
            <a:r>
              <a:rPr i="1" lang="en-US"/>
              <a:t>a</a:t>
            </a:r>
            <a:r>
              <a:rPr lang="en-US"/>
              <a:t>.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Write the word </a:t>
            </a:r>
            <a:r>
              <a:rPr i="1" lang="en-US"/>
              <a:t>rate </a:t>
            </a:r>
            <a:r>
              <a:rPr lang="en-US"/>
              <a:t>on the board, and read it aloud. Have students repeat after you. Point out that </a:t>
            </a:r>
            <a:r>
              <a:rPr i="1" lang="en-US"/>
              <a:t>rate </a:t>
            </a:r>
            <a:r>
              <a:rPr lang="en-US"/>
              <a:t>and </a:t>
            </a:r>
            <a:r>
              <a:rPr i="1" lang="en-US"/>
              <a:t>rat </a:t>
            </a:r>
            <a:r>
              <a:rPr lang="en-US"/>
              <a:t>have the same beginning and ending sounds, but they have different middle sounds. </a:t>
            </a:r>
            <a:r>
              <a:rPr i="1" lang="en-US"/>
              <a:t>Rate </a:t>
            </a:r>
            <a:r>
              <a:rPr lang="en-US"/>
              <a:t>has the sound for long </a:t>
            </a:r>
            <a:r>
              <a:rPr i="1" lang="en-US"/>
              <a:t>a. </a:t>
            </a:r>
            <a:r>
              <a:rPr lang="en-US"/>
              <a:t>Adding </a:t>
            </a:r>
            <a:r>
              <a:rPr i="1" lang="en-US"/>
              <a:t>e </a:t>
            </a:r>
            <a:r>
              <a:rPr lang="en-US"/>
              <a:t>to </a:t>
            </a:r>
            <a:r>
              <a:rPr i="1" lang="en-US"/>
              <a:t>rat </a:t>
            </a:r>
            <a:r>
              <a:rPr lang="en-US"/>
              <a:t>changes the middle sound from /a/ to /ā/. Circle </a:t>
            </a:r>
            <a:r>
              <a:rPr i="1" lang="en-US"/>
              <a:t>a </a:t>
            </a:r>
            <a:r>
              <a:rPr lang="en-US"/>
              <a:t>and </a:t>
            </a:r>
            <a:r>
              <a:rPr i="1" lang="en-US"/>
              <a:t>e </a:t>
            </a:r>
            <a:r>
              <a:rPr lang="en-US"/>
              <a:t>in the word </a:t>
            </a:r>
            <a:r>
              <a:rPr i="1" lang="en-US"/>
              <a:t>rate. </a:t>
            </a:r>
            <a:r>
              <a:rPr lang="en-US"/>
              <a:t>The letters </a:t>
            </a:r>
            <a:r>
              <a:rPr i="1" lang="en-US"/>
              <a:t>a_e </a:t>
            </a:r>
            <a:r>
              <a:rPr lang="en-US"/>
              <a:t>spells the sound /ā/</a:t>
            </a:r>
            <a:r>
              <a:rPr i="1" lang="en-US"/>
              <a:t>.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Have students say </a:t>
            </a:r>
            <a:r>
              <a:rPr i="1" lang="en-US"/>
              <a:t>rat </a:t>
            </a:r>
            <a:r>
              <a:rPr lang="en-US"/>
              <a:t>and </a:t>
            </a:r>
            <a:r>
              <a:rPr i="1" lang="en-US"/>
              <a:t>rate </a:t>
            </a:r>
            <a:r>
              <a:rPr lang="en-US"/>
              <a:t>several times, comparing the sounds in the words as you point to the letters in the words on the board.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Continue the routine with the words at, ate; Tam, tame.</a:t>
            </a:r>
            <a:endParaRPr/>
          </a:p>
        </p:txBody>
      </p:sp>
      <p:sp>
        <p:nvSpPr>
          <p:cNvPr id="129" name="Google Shape;129;g23f057eb185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4" name="Google Shape;694;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Write the following sentence on the board: I put my book in my bag.</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Read the sentence. Then have students tell you which word in the sentence is a preposition. After they identify </a:t>
            </a:r>
            <a:r>
              <a:rPr i="1" lang="en-US"/>
              <a:t>in </a:t>
            </a:r>
            <a:r>
              <a:rPr lang="en-US"/>
              <a:t>as a preposition, explain that the word </a:t>
            </a:r>
            <a:r>
              <a:rPr i="1" lang="en-US"/>
              <a:t>in </a:t>
            </a:r>
            <a:r>
              <a:rPr lang="en-US"/>
              <a:t>answers the question “</a:t>
            </a:r>
            <a:r>
              <a:rPr i="1" lang="en-US"/>
              <a:t>Where </a:t>
            </a:r>
            <a:r>
              <a:rPr lang="en-US"/>
              <a:t>is the book?” </a:t>
            </a:r>
            <a:endParaRPr i="0" u="none" strike="noStrike"/>
          </a:p>
          <a:p>
            <a:pPr indent="-195072" lvl="0" marL="237743" marR="0" rtl="0" algn="l">
              <a:lnSpc>
                <a:spcPct val="100000"/>
              </a:lnSpc>
              <a:spcBef>
                <a:spcPts val="0"/>
              </a:spcBef>
              <a:spcAft>
                <a:spcPts val="0"/>
              </a:spcAft>
              <a:buClr>
                <a:schemeClr val="dk1"/>
              </a:buClr>
              <a:buSzPts val="1200"/>
              <a:buFont typeface="Calibri"/>
              <a:buAutoNum type="arabicPeriod"/>
            </a:pPr>
            <a:r>
              <a:rPr lang="en-US"/>
              <a:t>Model another example:</a:t>
            </a:r>
            <a:r>
              <a:rPr i="1" lang="en-US"/>
              <a:t> In the sentence,I put my book in my bag, the word in tells where the book is. If I change the preposition, it will tell you a different place I put my book. For example: I put my book under my bag. I put my book on my bag.</a:t>
            </a:r>
            <a:r>
              <a:rPr lang="en-US"/>
              <a:t> Provide additional examples as needed so that students can easily identify prepositions in a variety of sentences. </a:t>
            </a:r>
            <a:endParaRPr/>
          </a:p>
          <a:p>
            <a:pPr indent="-254000" lvl="0" marL="342900" marR="0" rtl="0" algn="l">
              <a:lnSpc>
                <a:spcPct val="100000"/>
              </a:lnSpc>
              <a:spcBef>
                <a:spcPts val="0"/>
              </a:spcBef>
              <a:spcAft>
                <a:spcPts val="0"/>
              </a:spcAft>
              <a:buClr>
                <a:srgbClr val="000000"/>
              </a:buClr>
              <a:buSzPts val="1400"/>
              <a:buFont typeface="Arial"/>
              <a:buNone/>
            </a:pPr>
            <a:r>
              <a:t/>
            </a:r>
            <a:endParaRPr/>
          </a:p>
        </p:txBody>
      </p:sp>
      <p:sp>
        <p:nvSpPr>
          <p:cNvPr id="695" name="Google Shape;695;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6" name="Google Shape;706;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chemeClr val="dk1"/>
              </a:buClr>
              <a:buSzPts val="1200"/>
              <a:buFont typeface="Calibri"/>
              <a:buAutoNum type="arabicPeriod"/>
            </a:pPr>
            <a:r>
              <a:rPr lang="en-US"/>
              <a:t>Hold up the </a:t>
            </a:r>
            <a:r>
              <a:rPr i="1" lang="en-US"/>
              <a:t>van </a:t>
            </a:r>
            <a:r>
              <a:rPr lang="en-US"/>
              <a:t>Picture Card. </a:t>
            </a:r>
            <a:r>
              <a:rPr i="1" lang="en-US"/>
              <a:t>This is a a picture of a van. I hear the short a sound in the middle of van: /v/ /a/ /n/.</a:t>
            </a:r>
            <a:r>
              <a:rPr lang="en-US"/>
              <a:t> </a:t>
            </a:r>
            <a:r>
              <a:rPr b="1" lang="en-US"/>
              <a:t>Click path -&gt; Table of Contents -&gt; Unit 3 Week 4 Fiction -&gt; Lesson 4</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Flip over the card and show students the spelling of the word. Point to the </a:t>
            </a:r>
            <a:r>
              <a:rPr i="1" lang="en-US"/>
              <a:t>v </a:t>
            </a:r>
            <a:r>
              <a:rPr lang="en-US"/>
              <a:t>and say /v/. Point to the </a:t>
            </a:r>
            <a:r>
              <a:rPr i="1" lang="en-US"/>
              <a:t>a </a:t>
            </a:r>
            <a:r>
              <a:rPr lang="en-US"/>
              <a:t>and say /a/. Point to the </a:t>
            </a:r>
            <a:r>
              <a:rPr i="1" lang="en-US"/>
              <a:t>n </a:t>
            </a:r>
            <a:r>
              <a:rPr lang="en-US"/>
              <a:t>and say /n/. </a:t>
            </a:r>
            <a:r>
              <a:rPr i="1" lang="en-US"/>
              <a:t>Do you hear the middle sound /a/? </a:t>
            </a:r>
            <a:endParaRPr i="1"/>
          </a:p>
          <a:p>
            <a:pPr indent="-190500" lvl="0" marL="228600" marR="0" rtl="0" algn="l">
              <a:lnSpc>
                <a:spcPct val="100000"/>
              </a:lnSpc>
              <a:spcBef>
                <a:spcPts val="0"/>
              </a:spcBef>
              <a:spcAft>
                <a:spcPts val="0"/>
              </a:spcAft>
              <a:buClr>
                <a:schemeClr val="dk1"/>
              </a:buClr>
              <a:buSzPts val="1200"/>
              <a:buFont typeface="Calibri"/>
              <a:buAutoNum type="arabicPeriod"/>
            </a:pPr>
            <a:r>
              <a:rPr lang="en-US"/>
              <a:t>Write </a:t>
            </a:r>
            <a:r>
              <a:rPr i="1" lang="en-US"/>
              <a:t>van </a:t>
            </a:r>
            <a:r>
              <a:rPr lang="en-US"/>
              <a:t>on the board, and underneath it write </a:t>
            </a:r>
            <a:r>
              <a:rPr i="1" lang="en-US"/>
              <a:t>vane What happens to a word that has a letter a when we add an e to the end? Yes, it spells the long a sound. How do you pronounce vane? Read it with me. Students should read /v/ / / /n/. </a:t>
            </a:r>
            <a:endParaRPr i="1"/>
          </a:p>
          <a:p>
            <a:pPr indent="-190500" lvl="0" marL="228600" marR="0" rtl="0" algn="l">
              <a:lnSpc>
                <a:spcPct val="100000"/>
              </a:lnSpc>
              <a:spcBef>
                <a:spcPts val="0"/>
              </a:spcBef>
              <a:spcAft>
                <a:spcPts val="0"/>
              </a:spcAft>
              <a:buClr>
                <a:schemeClr val="dk1"/>
              </a:buClr>
              <a:buSzPts val="1200"/>
              <a:buFont typeface="Calibri"/>
              <a:buAutoNum type="arabicPeriod"/>
            </a:pPr>
            <a:r>
              <a:rPr lang="en-US"/>
              <a:t>Write the words </a:t>
            </a:r>
            <a:r>
              <a:rPr i="1" lang="en-US"/>
              <a:t>can </a:t>
            </a:r>
            <a:r>
              <a:rPr lang="en-US"/>
              <a:t>and </a:t>
            </a:r>
            <a:r>
              <a:rPr i="1" lang="en-US"/>
              <a:t>cane </a:t>
            </a:r>
            <a:r>
              <a:rPr lang="en-US"/>
              <a:t>on the board. Both words have the letter </a:t>
            </a:r>
            <a:r>
              <a:rPr i="1" lang="en-US"/>
              <a:t>a</a:t>
            </a:r>
            <a:r>
              <a:rPr lang="en-US"/>
              <a:t>. One has the short </a:t>
            </a:r>
            <a:r>
              <a:rPr i="1" lang="en-US"/>
              <a:t>a </a:t>
            </a:r>
            <a:r>
              <a:rPr lang="en-US"/>
              <a:t>sound and one has the long </a:t>
            </a:r>
            <a:r>
              <a:rPr i="1" lang="en-US"/>
              <a:t>a </a:t>
            </a:r>
            <a:r>
              <a:rPr lang="en-US"/>
              <a:t>sound. Listen: /k/ /a/ /n/, /k/ / / /n/. Which word has the short </a:t>
            </a:r>
            <a:r>
              <a:rPr i="1" lang="en-US"/>
              <a:t>a </a:t>
            </a:r>
            <a:r>
              <a:rPr lang="en-US"/>
              <a:t>sound? Yes, </a:t>
            </a:r>
            <a:r>
              <a:rPr i="1" lang="en-US"/>
              <a:t>can</a:t>
            </a:r>
            <a:r>
              <a:rPr lang="en-US"/>
              <a:t>. Which letters make up the word? Students should say the letters </a:t>
            </a:r>
            <a:r>
              <a:rPr i="1" lang="en-US"/>
              <a:t>c, a, </a:t>
            </a:r>
            <a:r>
              <a:rPr lang="en-US"/>
              <a:t>and </a:t>
            </a:r>
            <a:r>
              <a:rPr i="1" lang="en-US"/>
              <a:t>n. </a:t>
            </a:r>
            <a:r>
              <a:rPr lang="en-US"/>
              <a:t>Repeat the activity for the word </a:t>
            </a:r>
            <a:r>
              <a:rPr i="1" lang="en-US"/>
              <a:t>cane. </a:t>
            </a:r>
            <a:endParaRPr i="0" u="none" strike="noStrike"/>
          </a:p>
          <a:p>
            <a:pPr indent="-114300" lvl="0" marL="228600" marR="0" rtl="0" algn="l">
              <a:lnSpc>
                <a:spcPct val="100000"/>
              </a:lnSpc>
              <a:spcBef>
                <a:spcPts val="0"/>
              </a:spcBef>
              <a:spcAft>
                <a:spcPts val="0"/>
              </a:spcAft>
              <a:buClr>
                <a:srgbClr val="000000"/>
              </a:buClr>
              <a:buSzPts val="1200"/>
              <a:buFont typeface="Calibri"/>
              <a:buNone/>
            </a:pPr>
            <a:r>
              <a:t/>
            </a:r>
            <a:endParaRPr/>
          </a:p>
          <a:p>
            <a:pPr indent="-114300" lvl="0" marL="228600" marR="0" rtl="0" algn="l">
              <a:lnSpc>
                <a:spcPct val="100000"/>
              </a:lnSpc>
              <a:spcBef>
                <a:spcPts val="0"/>
              </a:spcBef>
              <a:spcAft>
                <a:spcPts val="0"/>
              </a:spcAft>
              <a:buClr>
                <a:srgbClr val="000000"/>
              </a:buClr>
              <a:buSzPts val="1200"/>
              <a:buFont typeface="Calibri"/>
              <a:buNone/>
            </a:pPr>
            <a:r>
              <a:t/>
            </a:r>
            <a:endParaRPr/>
          </a:p>
        </p:txBody>
      </p:sp>
      <p:sp>
        <p:nvSpPr>
          <p:cNvPr id="717" name="Google Shape;717;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3f057eb185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0" name="Google Shape;730;g23f057eb185_0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chemeClr val="dk1"/>
              </a:buClr>
              <a:buSzPts val="1200"/>
              <a:buFont typeface="Calibri"/>
              <a:buAutoNum type="arabicPeriod"/>
            </a:pPr>
            <a:r>
              <a:rPr lang="en-US"/>
              <a:t>Have students complete p. 144 in the </a:t>
            </a:r>
            <a:r>
              <a:rPr i="1" lang="en-US"/>
              <a:t>Student Interactive. </a:t>
            </a:r>
            <a:endParaRPr/>
          </a:p>
          <a:p>
            <a:pPr indent="0" lvl="0" marL="457200" marR="0" rtl="0" algn="l">
              <a:lnSpc>
                <a:spcPct val="100000"/>
              </a:lnSpc>
              <a:spcBef>
                <a:spcPts val="0"/>
              </a:spcBef>
              <a:spcAft>
                <a:spcPts val="0"/>
              </a:spcAft>
              <a:buSzPts val="1400"/>
              <a:buNone/>
            </a:pPr>
            <a:r>
              <a:t/>
            </a:r>
            <a:endParaRPr b="1"/>
          </a:p>
          <a:p>
            <a:pPr indent="-114300" lvl="0" marL="228600" marR="0" rtl="0" algn="l">
              <a:lnSpc>
                <a:spcPct val="100000"/>
              </a:lnSpc>
              <a:spcBef>
                <a:spcPts val="0"/>
              </a:spcBef>
              <a:spcAft>
                <a:spcPts val="0"/>
              </a:spcAft>
              <a:buClr>
                <a:srgbClr val="000000"/>
              </a:buClr>
              <a:buSzPts val="1200"/>
              <a:buFont typeface="Calibri"/>
              <a:buNone/>
            </a:pPr>
            <a:r>
              <a:t/>
            </a:r>
            <a:endParaRPr/>
          </a:p>
          <a:p>
            <a:pPr indent="-114300" lvl="0" marL="228600" marR="0" rtl="0" algn="l">
              <a:lnSpc>
                <a:spcPct val="100000"/>
              </a:lnSpc>
              <a:spcBef>
                <a:spcPts val="0"/>
              </a:spcBef>
              <a:spcAft>
                <a:spcPts val="0"/>
              </a:spcAft>
              <a:buClr>
                <a:srgbClr val="000000"/>
              </a:buClr>
              <a:buSzPts val="1200"/>
              <a:buFont typeface="Calibri"/>
              <a:buNone/>
            </a:pPr>
            <a:r>
              <a:t/>
            </a:r>
            <a:endParaRPr/>
          </a:p>
        </p:txBody>
      </p:sp>
      <p:sp>
        <p:nvSpPr>
          <p:cNvPr id="731" name="Google Shape;731;g23f057eb185_0_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chemeClr val="dk1"/>
              </a:buClr>
              <a:buSzPts val="1200"/>
              <a:buFont typeface="Calibri"/>
              <a:buAutoNum type="arabicPeriod"/>
            </a:pPr>
            <a:r>
              <a:rPr lang="en-US"/>
              <a:t>Have students turn to p. 145 in the </a:t>
            </a:r>
            <a:r>
              <a:rPr i="1" lang="en-US"/>
              <a:t>Student Interactive. We are going to read a story today about a bake sale</a:t>
            </a:r>
            <a:r>
              <a:rPr lang="en-US"/>
              <a:t>. Point to the title of the story. </a:t>
            </a:r>
            <a:r>
              <a:rPr i="1" lang="en-US"/>
              <a:t>The title of the story is The Bake Sale. I hear two words with the sound / / in the title. Which words have the sound / /? </a:t>
            </a:r>
            <a:r>
              <a:rPr lang="en-US"/>
              <a:t>Students should come up with </a:t>
            </a:r>
            <a:r>
              <a:rPr i="1" lang="en-US"/>
              <a:t>Bake </a:t>
            </a:r>
            <a:r>
              <a:rPr lang="en-US"/>
              <a:t>and </a:t>
            </a:r>
            <a:r>
              <a:rPr i="1" lang="en-US"/>
              <a:t>Sale. In this story, we will read other words that have sounds you have learned. </a:t>
            </a:r>
            <a:endParaRPr i="1"/>
          </a:p>
          <a:p>
            <a:pPr indent="-190500" lvl="0" marL="228600" marR="0" rtl="0" algn="l">
              <a:lnSpc>
                <a:spcPct val="100000"/>
              </a:lnSpc>
              <a:spcBef>
                <a:spcPts val="0"/>
              </a:spcBef>
              <a:spcAft>
                <a:spcPts val="0"/>
              </a:spcAft>
              <a:buClr>
                <a:schemeClr val="dk1"/>
              </a:buClr>
              <a:buSzPts val="1200"/>
              <a:buFont typeface="Calibri"/>
              <a:buAutoNum type="arabicPeriod"/>
            </a:pPr>
            <a:r>
              <a:rPr lang="en-US"/>
              <a:t>Remind students of this week’s high-frequency words: </a:t>
            </a:r>
            <a:r>
              <a:rPr i="1" lang="en-US"/>
              <a:t>away, give, little. </a:t>
            </a:r>
            <a:r>
              <a:rPr lang="en-US"/>
              <a:t>Tell them they will practice reading these words in the story </a:t>
            </a:r>
            <a:r>
              <a:rPr i="1" lang="en-US"/>
              <a:t>The Bake Sale. </a:t>
            </a:r>
            <a:r>
              <a:rPr lang="en-US"/>
              <a:t>Display the words.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Have students read them with you. </a:t>
            </a:r>
            <a:r>
              <a:rPr i="1" lang="en-US"/>
              <a:t>When you see these words in the story The Bake Sale, you will know how to identify and read them </a:t>
            </a:r>
            <a:endParaRPr i="1"/>
          </a:p>
          <a:p>
            <a:pPr indent="-114300" lvl="0" marL="228600" rtl="0" algn="l">
              <a:lnSpc>
                <a:spcPct val="100000"/>
              </a:lnSpc>
              <a:spcBef>
                <a:spcPts val="0"/>
              </a:spcBef>
              <a:spcAft>
                <a:spcPts val="0"/>
              </a:spcAft>
              <a:buClr>
                <a:srgbClr val="000000"/>
              </a:buClr>
              <a:buSzPts val="1200"/>
              <a:buFont typeface="Calibri"/>
              <a:buNone/>
            </a:pPr>
            <a:r>
              <a:t/>
            </a:r>
            <a:endParaRPr i="0"/>
          </a:p>
        </p:txBody>
      </p:sp>
      <p:sp>
        <p:nvSpPr>
          <p:cNvPr id="744" name="Google Shape;744;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7" name="Google Shape;757;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chemeClr val="dk1"/>
              </a:buClr>
              <a:buSzPts val="1200"/>
              <a:buFont typeface="Calibri"/>
              <a:buAutoNum type="arabicPeriod"/>
            </a:pPr>
            <a:r>
              <a:rPr lang="en-US"/>
              <a:t>Have students whisper-read the story as you listen in. Next, have students reread the story page by page with a partner. Listen carefully as they use letter- sound relationships to decode. Partners should reread the story. This time the other student begins.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After students have read the story, call their attention to the title. Say</a:t>
            </a:r>
            <a:r>
              <a:rPr i="1" lang="en-US"/>
              <a:t>: I see the pattern a_e in this word: bake. What is the middle sound in the word bake? </a:t>
            </a:r>
            <a:r>
              <a:rPr lang="en-US"/>
              <a:t>Help them identify, or say, the sound / /. Then have them find and highlight the word </a:t>
            </a:r>
            <a:r>
              <a:rPr i="1" lang="en-US"/>
              <a:t>Bake. Say: Can you tell me another word in the title with the sound / ā/ in it? </a:t>
            </a:r>
            <a:r>
              <a:rPr lang="en-US"/>
              <a:t>Help students identify, or say, </a:t>
            </a:r>
            <a:r>
              <a:rPr i="1" lang="en-US"/>
              <a:t>Sale. </a:t>
            </a:r>
            <a:r>
              <a:rPr lang="en-US"/>
              <a:t>Then they should highlight </a:t>
            </a:r>
            <a:r>
              <a:rPr i="1" lang="en-US"/>
              <a:t>Sale </a:t>
            </a:r>
            <a:r>
              <a:rPr lang="en-US"/>
              <a:t>in the title.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Call students’ attention to the sentence on p. 145. Say: </a:t>
            </a:r>
            <a:r>
              <a:rPr i="1" lang="en-US"/>
              <a:t>Which word includes the sound / /? </a:t>
            </a:r>
            <a:r>
              <a:rPr lang="en-US"/>
              <a:t>Point to it. Help students identify, or say, the sound / /. Then have them find and highlight the word </a:t>
            </a:r>
            <a:r>
              <a:rPr i="1" lang="en-US"/>
              <a:t>tale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Have students turn to pp. 146–147. Say: </a:t>
            </a:r>
            <a:r>
              <a:rPr i="1" lang="en-US"/>
              <a:t>Which words include the sound /a/? </a:t>
            </a:r>
            <a:r>
              <a:rPr lang="en-US"/>
              <a:t>Point to them. Help students identify, or say, the words. Then have them find and underline the words </a:t>
            </a:r>
            <a:r>
              <a:rPr i="1" lang="en-US"/>
              <a:t>Max, and, can, </a:t>
            </a:r>
            <a:r>
              <a:rPr lang="en-US"/>
              <a:t>and </a:t>
            </a:r>
            <a:r>
              <a:rPr i="1" lang="en-US"/>
              <a:t>jam.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Tell students that sometimes words can mean something different than what we expect. </a:t>
            </a:r>
            <a:r>
              <a:rPr i="1" lang="en-US"/>
              <a:t>Say: I know what a cake is. It is a sweet food. It usually has frosting on it. I’ve also heard the phrase a piece of cake. It can mean one piece, or slice, of cake. But sometimes, someone will say, That was a piece of cake! That’s what someone might say if they think something is easy. Maybe you think that writing your name is a piece of cake! </a:t>
            </a:r>
            <a:r>
              <a:rPr lang="en-US"/>
              <a:t>Tell students to listen and look for words or phrases that might mean something different than what they expect. </a:t>
            </a:r>
            <a:endParaRPr/>
          </a:p>
          <a:p>
            <a:pPr indent="-114300" lvl="0" marL="228600" marR="0" rtl="0" algn="l">
              <a:lnSpc>
                <a:spcPct val="100000"/>
              </a:lnSpc>
              <a:spcBef>
                <a:spcPts val="0"/>
              </a:spcBef>
              <a:spcAft>
                <a:spcPts val="0"/>
              </a:spcAft>
              <a:buClr>
                <a:srgbClr val="000000"/>
              </a:buClr>
              <a:buSzPts val="1200"/>
              <a:buFont typeface="Calibri"/>
              <a:buNone/>
            </a:pPr>
            <a:r>
              <a:t/>
            </a:r>
            <a:endParaRPr/>
          </a:p>
        </p:txBody>
      </p:sp>
      <p:sp>
        <p:nvSpPr>
          <p:cNvPr id="758" name="Google Shape;758;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a:t> Tell students that a prediction is a careful guess about what might happen in a text, based on what readers already know and on clues they gather as they read. Explain to students that: </a:t>
            </a:r>
            <a:endParaRPr/>
          </a:p>
          <a:p>
            <a:pPr indent="-285750" lvl="1" marL="742950" marR="0" rtl="0" algn="l">
              <a:lnSpc>
                <a:spcPct val="100000"/>
              </a:lnSpc>
              <a:spcBef>
                <a:spcPts val="0"/>
              </a:spcBef>
              <a:spcAft>
                <a:spcPts val="0"/>
              </a:spcAft>
              <a:buClr>
                <a:schemeClr val="dk1"/>
              </a:buClr>
              <a:buSzPts val="1200"/>
              <a:buFont typeface="Calibri"/>
              <a:buChar char="•"/>
            </a:pPr>
            <a:r>
              <a:rPr lang="en-US"/>
              <a:t> Students can make predictions about a fiction story by thinking about what they already know from their own lives and by looking at the title, illustrations, and repeated text structure. </a:t>
            </a:r>
            <a:endParaRPr/>
          </a:p>
          <a:p>
            <a:pPr indent="-285750" lvl="1" marL="742950" marR="0" rtl="0" algn="l">
              <a:lnSpc>
                <a:spcPct val="100000"/>
              </a:lnSpc>
              <a:spcBef>
                <a:spcPts val="0"/>
              </a:spcBef>
              <a:spcAft>
                <a:spcPts val="0"/>
              </a:spcAft>
              <a:buClr>
                <a:schemeClr val="dk1"/>
              </a:buClr>
              <a:buSzPts val="1200"/>
              <a:buFont typeface="Calibri"/>
              <a:buChar char="•"/>
            </a:pPr>
            <a:r>
              <a:rPr lang="en-US"/>
              <a:t> As students read, they confirm their predictions if story events match what they thought would happen.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Students learn to become better readers when they make and confirm predictions. Each new Close Read may help them confirm predictions they made during earlier reads.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Guide students through the process of predicting and confirming predictions. Look at the first two pages of </a:t>
            </a:r>
            <a:r>
              <a:rPr i="1" lang="en-US"/>
              <a:t>The Best Story </a:t>
            </a:r>
            <a:r>
              <a:rPr lang="en-US"/>
              <a:t>with students.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i="1" lang="en-US"/>
              <a:t>I can read the title and look at the picture on the title page. This can give me a hint about what the story will be about. </a:t>
            </a:r>
            <a:endParaRPr i="1"/>
          </a:p>
          <a:p>
            <a:pPr indent="-228600" lvl="0" marL="228600" marR="0" rtl="0" algn="l">
              <a:lnSpc>
                <a:spcPct val="100000"/>
              </a:lnSpc>
              <a:spcBef>
                <a:spcPts val="0"/>
              </a:spcBef>
              <a:spcAft>
                <a:spcPts val="0"/>
              </a:spcAft>
              <a:buClr>
                <a:schemeClr val="dk1"/>
              </a:buClr>
              <a:buSzPts val="1200"/>
              <a:buFont typeface="Calibri"/>
              <a:buAutoNum type="arabicPeriod"/>
            </a:pPr>
            <a:r>
              <a:rPr i="1" lang="en-US"/>
              <a:t>The title is The Best Story. I see that there is an illustration of children in a library. They are holding up a book. The title is about a story. I predict this story will be about reading. I am not sure, but it may be about what the children like to read, or the best story they have ever heard. I can also look at how the information is organized to predict the main idea of the story. </a:t>
            </a:r>
            <a:endParaRPr i="1"/>
          </a:p>
          <a:p>
            <a:pPr indent="-228600" lvl="0" marL="228600" marR="0" rtl="0" algn="l">
              <a:lnSpc>
                <a:spcPct val="100000"/>
              </a:lnSpc>
              <a:spcBef>
                <a:spcPts val="0"/>
              </a:spcBef>
              <a:spcAft>
                <a:spcPts val="0"/>
              </a:spcAft>
              <a:buClr>
                <a:schemeClr val="dk1"/>
              </a:buClr>
              <a:buSzPts val="1200"/>
              <a:buFont typeface="Calibri"/>
              <a:buAutoNum type="arabicPeriod"/>
            </a:pPr>
            <a:r>
              <a:rPr i="1" lang="en-US"/>
              <a:t>As I read, I’ll see if my prediction matches story events. That’s called confirming my prediction.</a:t>
            </a:r>
            <a:endParaRPr i="1"/>
          </a:p>
          <a:p>
            <a:pPr indent="0" lvl="0" marL="457200" marR="0" rtl="0" algn="l">
              <a:lnSpc>
                <a:spcPct val="100000"/>
              </a:lnSpc>
              <a:spcBef>
                <a:spcPts val="0"/>
              </a:spcBef>
              <a:spcAft>
                <a:spcPts val="0"/>
              </a:spcAft>
              <a:buSzPts val="1400"/>
              <a:buNone/>
            </a:pPr>
            <a:r>
              <a:t/>
            </a:r>
            <a:endParaRPr/>
          </a:p>
          <a:p>
            <a:pPr indent="-152400" lvl="0" marL="228600" marR="0" rtl="0" algn="l">
              <a:lnSpc>
                <a:spcPct val="100000"/>
              </a:lnSpc>
              <a:spcBef>
                <a:spcPts val="0"/>
              </a:spcBef>
              <a:spcAft>
                <a:spcPts val="0"/>
              </a:spcAft>
              <a:buClr>
                <a:srgbClr val="000000"/>
              </a:buClr>
              <a:buSzPts val="1200"/>
              <a:buFont typeface="Calibri"/>
              <a:buNone/>
            </a:pPr>
            <a:r>
              <a:t/>
            </a:r>
            <a:endParaRPr/>
          </a:p>
          <a:p>
            <a:pPr indent="-152400" lvl="0" marL="228600" marR="0" rtl="0" algn="l">
              <a:lnSpc>
                <a:spcPct val="100000"/>
              </a:lnSpc>
              <a:spcBef>
                <a:spcPts val="0"/>
              </a:spcBef>
              <a:spcAft>
                <a:spcPts val="0"/>
              </a:spcAft>
              <a:buClr>
                <a:srgbClr val="000000"/>
              </a:buClr>
              <a:buSzPts val="1200"/>
              <a:buFont typeface="Calibri"/>
              <a:buNone/>
            </a:pPr>
            <a:r>
              <a:t/>
            </a:r>
            <a:endParaRPr/>
          </a:p>
          <a:p>
            <a:pPr indent="-152400" lvl="0" marL="228600" marR="0" rtl="0" algn="l">
              <a:lnSpc>
                <a:spcPct val="100000"/>
              </a:lnSpc>
              <a:spcBef>
                <a:spcPts val="0"/>
              </a:spcBef>
              <a:spcAft>
                <a:spcPts val="0"/>
              </a:spcAft>
              <a:buClr>
                <a:srgbClr val="000000"/>
              </a:buClr>
              <a:buSzPts val="1200"/>
              <a:buFont typeface="Calibri"/>
              <a:buNone/>
            </a:pPr>
            <a:r>
              <a:t/>
            </a:r>
            <a:endParaRPr/>
          </a:p>
        </p:txBody>
      </p:sp>
      <p:sp>
        <p:nvSpPr>
          <p:cNvPr id="770" name="Google Shape;770;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1" name="Google Shape;781;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marR="0" rtl="0" algn="l">
              <a:lnSpc>
                <a:spcPct val="100000"/>
              </a:lnSpc>
              <a:spcBef>
                <a:spcPts val="0"/>
              </a:spcBef>
              <a:spcAft>
                <a:spcPts val="0"/>
              </a:spcAft>
              <a:buClr>
                <a:schemeClr val="dk1"/>
              </a:buClr>
              <a:buSzPts val="1200"/>
              <a:buFont typeface="Calibri"/>
              <a:buAutoNum type="arabicPeriod"/>
            </a:pPr>
            <a:r>
              <a:rPr lang="en-US"/>
              <a:t>Read aloud the Close Read box on p. 155. Ask students to highlight words that tell what the story will be</a:t>
            </a:r>
            <a:br>
              <a:rPr lang="en-US"/>
            </a:br>
            <a:r>
              <a:rPr lang="en-US"/>
              <a:t>about. At the end of the story, have them check their predictions. DOK 2</a:t>
            </a:r>
            <a:endParaRPr/>
          </a:p>
        </p:txBody>
      </p:sp>
      <p:sp>
        <p:nvSpPr>
          <p:cNvPr id="782" name="Google Shape;782;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solidFill>
                  <a:srgbClr val="000000"/>
                </a:solidFill>
              </a:rPr>
              <a:t>Have students use the strategies for making and confirming predictions.</a:t>
            </a:r>
            <a:endParaRPr>
              <a:solidFill>
                <a:srgbClr val="000000"/>
              </a:solidFill>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Have students complete p. 165 in the Student Interactive. </a:t>
            </a:r>
            <a:br>
              <a:rPr lang="en-US"/>
            </a:br>
            <a:endParaRPr/>
          </a:p>
        </p:txBody>
      </p:sp>
      <p:sp>
        <p:nvSpPr>
          <p:cNvPr id="795" name="Google Shape;795;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7" name="Google Shape;807;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marR="0" rtl="0" algn="l">
              <a:lnSpc>
                <a:spcPct val="100000"/>
              </a:lnSpc>
              <a:spcBef>
                <a:spcPts val="0"/>
              </a:spcBef>
              <a:spcAft>
                <a:spcPts val="0"/>
              </a:spcAft>
              <a:buClr>
                <a:schemeClr val="dk1"/>
              </a:buClr>
              <a:buSzPts val="1200"/>
              <a:buFont typeface="Calibri"/>
              <a:buAutoNum type="arabicPeriod"/>
            </a:pPr>
            <a:r>
              <a:rPr lang="en-US"/>
              <a:t>The words </a:t>
            </a:r>
            <a:r>
              <a:rPr i="1" lang="en-US"/>
              <a:t>a</a:t>
            </a:r>
            <a:r>
              <a:rPr lang="en-US"/>
              <a:t>, </a:t>
            </a:r>
            <a:r>
              <a:rPr i="1" lang="en-US"/>
              <a:t>an</a:t>
            </a:r>
            <a:r>
              <a:rPr lang="en-US"/>
              <a:t>, and </a:t>
            </a:r>
            <a:r>
              <a:rPr i="1" lang="en-US"/>
              <a:t>the </a:t>
            </a:r>
            <a:r>
              <a:rPr lang="en-US"/>
              <a:t>are articles. They come before a noun or an adjective in a sentence. </a:t>
            </a:r>
            <a:endParaRPr/>
          </a:p>
          <a:p>
            <a:pPr indent="-304800" lvl="0" marL="804672" rtl="0" algn="l">
              <a:lnSpc>
                <a:spcPct val="100000"/>
              </a:lnSpc>
              <a:spcBef>
                <a:spcPts val="0"/>
              </a:spcBef>
              <a:spcAft>
                <a:spcPts val="0"/>
              </a:spcAft>
              <a:buClr>
                <a:schemeClr val="dk1"/>
              </a:buClr>
              <a:buSzPts val="1200"/>
              <a:buFont typeface="Calibri"/>
              <a:buChar char="●"/>
            </a:pPr>
            <a:r>
              <a:rPr i="1" lang="en-US"/>
              <a:t>The </a:t>
            </a:r>
            <a:r>
              <a:rPr lang="en-US"/>
              <a:t>is an article that identifies a specific person, place, or thing.</a:t>
            </a:r>
            <a:endParaRPr/>
          </a:p>
          <a:p>
            <a:pPr indent="-304800" lvl="0" marL="804672" rtl="0" algn="l">
              <a:lnSpc>
                <a:spcPct val="100000"/>
              </a:lnSpc>
              <a:spcBef>
                <a:spcPts val="0"/>
              </a:spcBef>
              <a:spcAft>
                <a:spcPts val="0"/>
              </a:spcAft>
              <a:buClr>
                <a:schemeClr val="dk1"/>
              </a:buClr>
              <a:buSzPts val="1200"/>
              <a:buFont typeface="Calibri"/>
              <a:buChar char="●"/>
            </a:pPr>
            <a:r>
              <a:rPr i="1" lang="en-US"/>
              <a:t>An </a:t>
            </a:r>
            <a:r>
              <a:rPr lang="en-US"/>
              <a:t>is an article that comes before words that start with a vowel. </a:t>
            </a:r>
            <a:r>
              <a:rPr i="1" lang="en-US"/>
              <a:t>An </a:t>
            </a:r>
            <a:r>
              <a:rPr lang="en-US"/>
              <a:t>identifies a general person, place, or thing. </a:t>
            </a:r>
            <a:endParaRPr/>
          </a:p>
          <a:p>
            <a:pPr indent="-304800" lvl="0" marL="804672" rtl="0" algn="l">
              <a:lnSpc>
                <a:spcPct val="100000"/>
              </a:lnSpc>
              <a:spcBef>
                <a:spcPts val="0"/>
              </a:spcBef>
              <a:spcAft>
                <a:spcPts val="0"/>
              </a:spcAft>
              <a:buClr>
                <a:schemeClr val="dk1"/>
              </a:buClr>
              <a:buSzPts val="1200"/>
              <a:buFont typeface="Calibri"/>
              <a:buChar char="●"/>
            </a:pPr>
            <a:r>
              <a:rPr i="1" lang="en-US"/>
              <a:t>A </a:t>
            </a:r>
            <a:r>
              <a:rPr lang="en-US"/>
              <a:t>is an article that comes before words that start with a consonant. </a:t>
            </a:r>
            <a:r>
              <a:rPr i="1" lang="en-US"/>
              <a:t>A </a:t>
            </a:r>
            <a:r>
              <a:rPr lang="en-US"/>
              <a:t>refers to a general person, place, or thing. </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Tell students that today they will learn about articles. The words </a:t>
            </a:r>
            <a:r>
              <a:rPr i="1" lang="en-US"/>
              <a:t>the</a:t>
            </a:r>
            <a:r>
              <a:rPr lang="en-US"/>
              <a:t>, </a:t>
            </a:r>
            <a:r>
              <a:rPr i="1" lang="en-US"/>
              <a:t>an</a:t>
            </a:r>
            <a:r>
              <a:rPr lang="en-US"/>
              <a:t>, and </a:t>
            </a:r>
            <a:r>
              <a:rPr i="1" lang="en-US"/>
              <a:t>a </a:t>
            </a:r>
            <a:r>
              <a:rPr lang="en-US"/>
              <a:t>are articles. </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Using a stack book that includes at least two articles in the title, read the book’s title to students. Identify the first article, </a:t>
            </a:r>
            <a:r>
              <a:rPr i="1" lang="en-US"/>
              <a:t>the</a:t>
            </a:r>
            <a:r>
              <a:rPr lang="en-US"/>
              <a:t>, for example. Remind students that </a:t>
            </a:r>
            <a:r>
              <a:rPr i="1" lang="en-US"/>
              <a:t>the </a:t>
            </a:r>
            <a:r>
              <a:rPr lang="en-US"/>
              <a:t>is used to identify something specific. Explain what specific item is being identified in the book’s title. </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Write the title on the board; then cross out the first article and replace it with another (replace </a:t>
            </a:r>
            <a:r>
              <a:rPr i="1" lang="en-US"/>
              <a:t>the </a:t>
            </a:r>
            <a:r>
              <a:rPr lang="en-US"/>
              <a:t>with </a:t>
            </a:r>
            <a:r>
              <a:rPr i="1" lang="en-US"/>
              <a:t>a</a:t>
            </a:r>
            <a:r>
              <a:rPr lang="en-US"/>
              <a:t>, for example). Explain to students how the edit you just made changes the meaning of the title. Do this for the second article in the title. Then do it for at least two more stack book titles. Say: </a:t>
            </a:r>
            <a:r>
              <a:rPr i="1" lang="en-US"/>
              <a:t>Authors choose between the words the, an, and a. When you revise your own fiction draft, make sure you are using these words correctly. </a:t>
            </a:r>
            <a:endParaRPr i="1"/>
          </a:p>
        </p:txBody>
      </p:sp>
      <p:sp>
        <p:nvSpPr>
          <p:cNvPr id="808" name="Google Shape;808;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chemeClr val="dk1"/>
              </a:buClr>
              <a:buSzPts val="1200"/>
              <a:buFont typeface="Calibri"/>
              <a:buAutoNum type="arabicPeriod"/>
            </a:pPr>
            <a:r>
              <a:rPr lang="en-US"/>
              <a:t>Have students look at p. 139 in the Student Interactive. Have them trace the letter in the first word and read the word. Then tell them to circle the other words in the first row with the same sound /a/ as in pan. Does flag have the same middle sound as pan? If it does, circle it. Students should circle the picture of the flag. Continue to complete the page.</a:t>
            </a:r>
            <a:endParaRPr/>
          </a:p>
        </p:txBody>
      </p:sp>
      <p:sp>
        <p:nvSpPr>
          <p:cNvPr id="140" name="Google Shape;14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8" name="Google Shape;818;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a:t>During independent writing time, students should review their books for proper use of articles. </a:t>
            </a:r>
            <a:endParaRPr/>
          </a:p>
          <a:p>
            <a:pPr indent="-228600" lvl="0" marL="228600" rtl="0" algn="l">
              <a:lnSpc>
                <a:spcPct val="100000"/>
              </a:lnSpc>
              <a:spcBef>
                <a:spcPts val="0"/>
              </a:spcBef>
              <a:spcAft>
                <a:spcPts val="0"/>
              </a:spcAft>
              <a:buClr>
                <a:schemeClr val="dk1"/>
              </a:buClr>
              <a:buSzPts val="1200"/>
              <a:buFont typeface="Calibri"/>
              <a:buAutoNum type="arabicPeriod"/>
            </a:pPr>
            <a:r>
              <a:rPr i="0" lang="en-US" u="none" strike="noStrike"/>
              <a:t>For students who need additional support with brainstorming, partner students to discuss possible ideas. Use the following options for additional support:</a:t>
            </a:r>
            <a:endParaRPr/>
          </a:p>
          <a:p>
            <a:pPr indent="-228600" lvl="1" marL="685800" marR="0" rtl="0" algn="l">
              <a:lnSpc>
                <a:spcPct val="100000"/>
              </a:lnSpc>
              <a:spcBef>
                <a:spcPts val="0"/>
              </a:spcBef>
              <a:spcAft>
                <a:spcPts val="0"/>
              </a:spcAft>
              <a:buClr>
                <a:schemeClr val="dk1"/>
              </a:buClr>
              <a:buSzPts val="1200"/>
              <a:buFont typeface="Calibri"/>
              <a:buChar char="•"/>
            </a:pPr>
            <a:r>
              <a:rPr i="0" lang="en-US" u="none" strike="noStrike"/>
              <a:t>Modeled T</a:t>
            </a:r>
            <a:r>
              <a:rPr lang="en-US"/>
              <a:t>hink aloud as you identify articles and how they can change the meaning of a sentence. </a:t>
            </a:r>
            <a:endParaRPr/>
          </a:p>
          <a:p>
            <a:pPr indent="-228600" lvl="1" marL="685800" marR="0" rtl="0" algn="l">
              <a:lnSpc>
                <a:spcPct val="100000"/>
              </a:lnSpc>
              <a:spcBef>
                <a:spcPts val="0"/>
              </a:spcBef>
              <a:spcAft>
                <a:spcPts val="0"/>
              </a:spcAft>
              <a:buClr>
                <a:schemeClr val="dk1"/>
              </a:buClr>
              <a:buSzPts val="1200"/>
              <a:buFont typeface="Calibri"/>
              <a:buChar char="•"/>
            </a:pPr>
            <a:r>
              <a:rPr i="0" lang="en-US" u="none" strike="noStrike"/>
              <a:t>Shared  </a:t>
            </a:r>
            <a:r>
              <a:rPr lang="en-US"/>
              <a:t>Have students give example sentences using articles. </a:t>
            </a:r>
            <a:endParaRPr i="0" u="none" strike="noStrike"/>
          </a:p>
          <a:p>
            <a:pPr indent="-228600" lvl="1" marL="685800" marR="0" rtl="0" algn="l">
              <a:lnSpc>
                <a:spcPct val="100000"/>
              </a:lnSpc>
              <a:spcBef>
                <a:spcPts val="0"/>
              </a:spcBef>
              <a:spcAft>
                <a:spcPts val="0"/>
              </a:spcAft>
              <a:buClr>
                <a:schemeClr val="dk1"/>
              </a:buClr>
              <a:buSzPts val="1200"/>
              <a:buFont typeface="Calibri"/>
              <a:buChar char="•"/>
            </a:pPr>
            <a:r>
              <a:rPr i="0" lang="en-US" u="none" strike="noStrike"/>
              <a:t>Guided </a:t>
            </a:r>
            <a:r>
              <a:rPr lang="en-US"/>
              <a:t> Ask students to name an article they used in their story and explain why they used it and not a different one.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When they have completed editing for articles, they should continue writing.</a:t>
            </a:r>
            <a:endParaRPr/>
          </a:p>
          <a:p>
            <a:pPr indent="-228600" lvl="0" marL="228600" marR="0" rtl="0" algn="l">
              <a:lnSpc>
                <a:spcPct val="100000"/>
              </a:lnSpc>
              <a:spcBef>
                <a:spcPts val="0"/>
              </a:spcBef>
              <a:spcAft>
                <a:spcPts val="0"/>
              </a:spcAft>
              <a:buClr>
                <a:schemeClr val="dk1"/>
              </a:buClr>
              <a:buSzPts val="1200"/>
              <a:buFont typeface="Arial"/>
              <a:buAutoNum type="arabicPeriod"/>
            </a:pPr>
            <a:r>
              <a:rPr lang="en-US"/>
              <a:t>As students write, use the conference prompts in the Teacher’s Edition or Resource Download Center to provide support. </a:t>
            </a:r>
            <a:r>
              <a:rPr b="1" lang="en-US"/>
              <a:t>Click path: Table of Contents -&gt; Resource Download Center -&gt; Writing Workshop Conference Notes</a:t>
            </a:r>
            <a:r>
              <a:rPr lang="en-US"/>
              <a:t>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Call on a few students with whom you conferred to share their book titles with the class. Each student should read aloud the title and explain how he or she edited it. If the student did not edit the title, he or she should explain how the title would be different if one of the articles were changed. </a:t>
            </a:r>
            <a:endParaRPr/>
          </a:p>
          <a:p>
            <a:pPr indent="-152400" lvl="0" marL="228600" marR="0" rtl="0" algn="l">
              <a:lnSpc>
                <a:spcPct val="100000"/>
              </a:lnSpc>
              <a:spcBef>
                <a:spcPts val="0"/>
              </a:spcBef>
              <a:spcAft>
                <a:spcPts val="0"/>
              </a:spcAft>
              <a:buClr>
                <a:srgbClr val="000000"/>
              </a:buClr>
              <a:buSzPts val="1200"/>
              <a:buFont typeface="Arial"/>
              <a:buNone/>
            </a:pPr>
            <a:r>
              <a:t/>
            </a:r>
            <a:endParaRPr/>
          </a:p>
        </p:txBody>
      </p:sp>
      <p:sp>
        <p:nvSpPr>
          <p:cNvPr id="819" name="Google Shape;819;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1" name="Google Shape;831;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chemeClr val="dk1"/>
              </a:buClr>
              <a:buSzPts val="1200"/>
              <a:buFont typeface="Calibri"/>
              <a:buAutoNum type="arabicPeriod"/>
            </a:pPr>
            <a:r>
              <a:rPr i="0" lang="en-US" u="none" strike="noStrike"/>
              <a:t>Have </a:t>
            </a:r>
            <a:r>
              <a:rPr lang="en-US"/>
              <a:t>students identify, read, and write the prepositions on p. 170 in the </a:t>
            </a:r>
            <a:r>
              <a:rPr i="1" lang="en-US"/>
              <a:t>Student Interactive </a:t>
            </a:r>
            <a:endParaRPr/>
          </a:p>
          <a:p>
            <a:pPr indent="-139700" lvl="0" marL="228600" marR="0" rtl="0" algn="l">
              <a:lnSpc>
                <a:spcPct val="100000"/>
              </a:lnSpc>
              <a:spcBef>
                <a:spcPts val="0"/>
              </a:spcBef>
              <a:spcAft>
                <a:spcPts val="0"/>
              </a:spcAft>
              <a:buClr>
                <a:srgbClr val="000000"/>
              </a:buClr>
              <a:buSzPts val="1200"/>
              <a:buFont typeface="Calibri"/>
              <a:buNone/>
            </a:pPr>
            <a:r>
              <a:t/>
            </a:r>
            <a:endParaRPr/>
          </a:p>
          <a:p>
            <a:pPr indent="-139700" lvl="0" marL="228600" rtl="0" algn="l">
              <a:lnSpc>
                <a:spcPct val="100000"/>
              </a:lnSpc>
              <a:spcBef>
                <a:spcPts val="0"/>
              </a:spcBef>
              <a:spcAft>
                <a:spcPts val="0"/>
              </a:spcAft>
              <a:buSzPts val="1200"/>
              <a:buFont typeface="Calibri"/>
              <a:buNone/>
            </a:pPr>
            <a:r>
              <a:t/>
            </a:r>
            <a:endParaRPr/>
          </a:p>
        </p:txBody>
      </p:sp>
      <p:sp>
        <p:nvSpPr>
          <p:cNvPr id="832" name="Google Shape;832;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4" name="Google Shape;844;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4" name="Google Shape;854;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chemeClr val="dk1"/>
              </a:buClr>
              <a:buSzPts val="1200"/>
              <a:buFont typeface="Calibri"/>
              <a:buAutoNum type="arabicPeriod"/>
            </a:pPr>
            <a:r>
              <a:rPr i="0" lang="en-US" u="none" strike="noStrike"/>
              <a:t>Display </a:t>
            </a:r>
            <a:r>
              <a:rPr lang="en-US"/>
              <a:t>the </a:t>
            </a:r>
            <a:r>
              <a:rPr i="1" lang="en-US"/>
              <a:t>cat </a:t>
            </a:r>
            <a:r>
              <a:rPr lang="en-US"/>
              <a:t>Picture Card. Say: </a:t>
            </a:r>
            <a:r>
              <a:rPr i="1" lang="en-US"/>
              <a:t>This is a picture of a cat. Listen carefully as I say some words: cat, mat, bat. What can you tell me about these words?” </a:t>
            </a:r>
            <a:r>
              <a:rPr lang="en-US"/>
              <a:t>Students should say they rhyme. Say: </a:t>
            </a:r>
            <a:r>
              <a:rPr i="1" lang="en-US"/>
              <a:t>“How do you know they rhyme?”</a:t>
            </a:r>
            <a:r>
              <a:rPr lang="en-US"/>
              <a:t> Students should say that they have the same middle and ending sounds but different beginning sounds.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Hold up the </a:t>
            </a:r>
            <a:r>
              <a:rPr i="1" lang="en-US"/>
              <a:t>hat </a:t>
            </a:r>
            <a:r>
              <a:rPr lang="en-US"/>
              <a:t>Picture Card. </a:t>
            </a:r>
            <a:r>
              <a:rPr i="1" lang="en-US"/>
              <a:t>Listen carefully as I say this word: /h/ /a/ /t/. Does hat have the same middle and ending sounds as cat, mat, and bat? </a:t>
            </a:r>
            <a:r>
              <a:rPr lang="en-US"/>
              <a:t>Students should say </a:t>
            </a:r>
            <a:r>
              <a:rPr i="1" lang="en-US"/>
              <a:t>yes</a:t>
            </a:r>
            <a:r>
              <a:rPr lang="en-US"/>
              <a:t>. </a:t>
            </a:r>
            <a:endParaRPr/>
          </a:p>
          <a:p>
            <a:pPr indent="-190500" lvl="0" marL="228600" rtl="0" algn="l">
              <a:lnSpc>
                <a:spcPct val="100000"/>
              </a:lnSpc>
              <a:spcBef>
                <a:spcPts val="0"/>
              </a:spcBef>
              <a:spcAft>
                <a:spcPts val="0"/>
              </a:spcAft>
              <a:buClr>
                <a:schemeClr val="dk1"/>
              </a:buClr>
              <a:buSzPts val="1200"/>
              <a:buFont typeface="Calibri"/>
              <a:buAutoNum type="arabicPeriod"/>
            </a:pPr>
            <a:r>
              <a:rPr i="0" lang="en-US" u="none" strike="noStrike"/>
              <a:t>Students need to recognize the change in spoken words when a phoneme is changed. Model with the words fit and sit. Say: </a:t>
            </a:r>
            <a:r>
              <a:rPr i="1" lang="en-US" u="none" strike="noStrike"/>
              <a:t>Listen as I say the word fit: /f/ /i/ /t/. Now listen as I say the word sit: /s/ /i/ /t/. What changed in the word fit to make the word sit? (</a:t>
            </a:r>
            <a:r>
              <a:rPr i="0" lang="en-US" u="none" strike="noStrike"/>
              <a:t>The sound /f/ changed to the sound /s/.) \</a:t>
            </a:r>
            <a:endParaRPr/>
          </a:p>
          <a:p>
            <a:pPr indent="-190500" lvl="0" marL="228600" rtl="0" algn="l">
              <a:lnSpc>
                <a:spcPct val="100000"/>
              </a:lnSpc>
              <a:spcBef>
                <a:spcPts val="0"/>
              </a:spcBef>
              <a:spcAft>
                <a:spcPts val="0"/>
              </a:spcAft>
              <a:buClr>
                <a:schemeClr val="dk1"/>
              </a:buClr>
              <a:buSzPts val="1200"/>
              <a:buFont typeface="Calibri"/>
              <a:buAutoNum type="arabicPeriod"/>
            </a:pPr>
            <a:r>
              <a:rPr lang="en-US"/>
              <a:t>Display the </a:t>
            </a:r>
            <a:r>
              <a:rPr i="1" lang="en-US"/>
              <a:t>lake </a:t>
            </a:r>
            <a:r>
              <a:rPr lang="en-US"/>
              <a:t>Picture Card, and say the word </a:t>
            </a:r>
            <a:r>
              <a:rPr i="1" lang="en-US"/>
              <a:t>lake</a:t>
            </a:r>
            <a:r>
              <a:rPr lang="en-US"/>
              <a:t>. Ask a student to repeat the word and tell you one word that rhymes with it. Repeat the activity several more times so you have at least five words in the </a:t>
            </a:r>
            <a:r>
              <a:rPr i="1" lang="en-US"/>
              <a:t>-ake </a:t>
            </a:r>
            <a:r>
              <a:rPr lang="en-US"/>
              <a:t>word family. Answers can include: </a:t>
            </a:r>
            <a:r>
              <a:rPr i="1" lang="en-US"/>
              <a:t>fake, make, bake, take, cake, Jake, rake, wake. </a:t>
            </a:r>
            <a:r>
              <a:rPr b="1" lang="en-US"/>
              <a:t>Click path -&gt; Table of Contents -&gt; Unit 3 Week 4 Fiction -&gt; Lesson 5</a:t>
            </a:r>
            <a:endParaRPr i="1"/>
          </a:p>
        </p:txBody>
      </p:sp>
      <p:sp>
        <p:nvSpPr>
          <p:cNvPr id="855" name="Google Shape;855;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7" name="Google Shape;867;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marR="0" rtl="0" algn="l">
              <a:lnSpc>
                <a:spcPct val="100000"/>
              </a:lnSpc>
              <a:spcBef>
                <a:spcPts val="0"/>
              </a:spcBef>
              <a:spcAft>
                <a:spcPts val="0"/>
              </a:spcAft>
              <a:buClr>
                <a:schemeClr val="dk1"/>
              </a:buClr>
              <a:buSzPts val="1200"/>
              <a:buFont typeface="Calibri"/>
              <a:buAutoNum type="arabicPeriod"/>
            </a:pPr>
            <a:r>
              <a:rPr lang="en-US"/>
              <a:t>Write the letters </a:t>
            </a:r>
            <a:r>
              <a:rPr i="1" lang="en-US"/>
              <a:t>Aa </a:t>
            </a:r>
            <a:r>
              <a:rPr lang="en-US"/>
              <a:t>and examples of both long and short </a:t>
            </a:r>
            <a:r>
              <a:rPr i="1" lang="en-US"/>
              <a:t>a </a:t>
            </a:r>
            <a:r>
              <a:rPr lang="en-US"/>
              <a:t>words on the board: </a:t>
            </a:r>
            <a:r>
              <a:rPr i="1" lang="en-US"/>
              <a:t>rag, gate, take, sap. </a:t>
            </a:r>
            <a:r>
              <a:rPr lang="en-US"/>
              <a:t>Have students read the words as you point to them and identify the vowel sound in each one. </a:t>
            </a:r>
            <a:endParaRPr/>
          </a:p>
          <a:p>
            <a:pPr indent="-195072" lvl="0" marL="237743" marR="0" rtl="0" algn="l">
              <a:lnSpc>
                <a:spcPct val="100000"/>
              </a:lnSpc>
              <a:spcBef>
                <a:spcPts val="0"/>
              </a:spcBef>
              <a:spcAft>
                <a:spcPts val="0"/>
              </a:spcAft>
              <a:buClr>
                <a:schemeClr val="dk1"/>
              </a:buClr>
              <a:buSzPts val="1200"/>
              <a:buFont typeface="Calibri"/>
              <a:buAutoNum type="arabicPeriod"/>
            </a:pPr>
            <a:r>
              <a:rPr lang="en-US"/>
              <a:t>Divide students into four teams. Provide each team with paper and pencil. Tell each team to write the words on the board along the top of their paper. Then as a group, they should write as many words as they can that rhyme with the word on the top of each column. Assist students as they need help. When students have completed their lists, have them read the words to one another. </a:t>
            </a:r>
            <a:endParaRPr/>
          </a:p>
        </p:txBody>
      </p:sp>
      <p:sp>
        <p:nvSpPr>
          <p:cNvPr id="868" name="Google Shape;868;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2794f6211a4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3" name="Google Shape;883;g2794f6211a4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marR="0" rtl="0" algn="l">
              <a:lnSpc>
                <a:spcPct val="100000"/>
              </a:lnSpc>
              <a:spcBef>
                <a:spcPts val="0"/>
              </a:spcBef>
              <a:spcAft>
                <a:spcPts val="0"/>
              </a:spcAft>
              <a:buClr>
                <a:schemeClr val="dk1"/>
              </a:buClr>
              <a:buSzPts val="1200"/>
              <a:buFont typeface="Calibri"/>
              <a:buAutoNum type="arabicPeriod"/>
            </a:pPr>
            <a:r>
              <a:rPr lang="en-US"/>
              <a:t>Have students turn to p. 148 in the </a:t>
            </a:r>
            <a:r>
              <a:rPr i="1" lang="en-US"/>
              <a:t>Student Interactive </a:t>
            </a:r>
            <a:r>
              <a:rPr lang="en-US"/>
              <a:t>and alternate reading the words with a partner. </a:t>
            </a:r>
            <a:endParaRPr/>
          </a:p>
        </p:txBody>
      </p:sp>
      <p:sp>
        <p:nvSpPr>
          <p:cNvPr id="884" name="Google Shape;884;g2794f6211a4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2794f6211a4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7" name="Google Shape;897;g2794f6211a4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marR="0" rtl="0" algn="l">
              <a:lnSpc>
                <a:spcPct val="100000"/>
              </a:lnSpc>
              <a:spcBef>
                <a:spcPts val="0"/>
              </a:spcBef>
              <a:spcAft>
                <a:spcPts val="0"/>
              </a:spcAft>
              <a:buClr>
                <a:schemeClr val="dk1"/>
              </a:buClr>
              <a:buSzPts val="1200"/>
              <a:buFont typeface="Calibri"/>
              <a:buAutoNum type="arabicPeriod"/>
            </a:pPr>
            <a:r>
              <a:rPr lang="en-US"/>
              <a:t>Have students look at p. 149 in the Student Interactive. Ask them to read the sentences with a partner. Then have them complete the page.</a:t>
            </a:r>
            <a:endParaRPr/>
          </a:p>
        </p:txBody>
      </p:sp>
      <p:sp>
        <p:nvSpPr>
          <p:cNvPr id="898" name="Google Shape;898;g2794f6211a4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1" name="Google Shape;911;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i="0" lang="en-US" u="none" strike="noStrike">
                <a:solidFill>
                  <a:srgbClr val="000000"/>
                </a:solidFill>
              </a:rPr>
              <a:t>1. </a:t>
            </a:r>
            <a:r>
              <a:rPr lang="en-US">
                <a:solidFill>
                  <a:srgbClr val="353335"/>
                </a:solidFill>
              </a:rPr>
              <a:t>Remind students that high-frequency words are words that appear over and over in texts. Remind them that they will be learning many of these words this year, which will help them become better readers. Say the word </a:t>
            </a:r>
            <a:r>
              <a:rPr i="1" lang="en-US">
                <a:solidFill>
                  <a:srgbClr val="353335"/>
                </a:solidFill>
              </a:rPr>
              <a:t>away </a:t>
            </a:r>
            <a:r>
              <a:rPr lang="en-US">
                <a:solidFill>
                  <a:srgbClr val="353335"/>
                </a:solidFill>
              </a:rPr>
              <a:t>and ask students which letters spell the word. Have students </a:t>
            </a:r>
            <a:endParaRPr/>
          </a:p>
          <a:p>
            <a:pPr indent="-215900" lvl="0" marL="457200" rtl="0" algn="l">
              <a:lnSpc>
                <a:spcPct val="100000"/>
              </a:lnSpc>
              <a:spcBef>
                <a:spcPts val="0"/>
              </a:spcBef>
              <a:spcAft>
                <a:spcPts val="0"/>
              </a:spcAft>
              <a:buSzPts val="1200"/>
              <a:buFont typeface="Calibri"/>
              <a:buChar char="•"/>
            </a:pPr>
            <a:r>
              <a:rPr lang="en-US">
                <a:solidFill>
                  <a:srgbClr val="353335"/>
                </a:solidFill>
              </a:rPr>
              <a:t>say the letters as you write the letters on the board. </a:t>
            </a:r>
            <a:endParaRPr>
              <a:solidFill>
                <a:srgbClr val="96999B"/>
              </a:solidFill>
            </a:endParaRPr>
          </a:p>
          <a:p>
            <a:pPr indent="-215900" lvl="0" marL="457200" rtl="0" algn="l">
              <a:lnSpc>
                <a:spcPct val="100000"/>
              </a:lnSpc>
              <a:spcBef>
                <a:spcPts val="0"/>
              </a:spcBef>
              <a:spcAft>
                <a:spcPts val="0"/>
              </a:spcAft>
              <a:buSzPts val="1200"/>
              <a:buFont typeface="Calibri"/>
              <a:buChar char="•"/>
            </a:pPr>
            <a:r>
              <a:rPr lang="en-US">
                <a:solidFill>
                  <a:srgbClr val="353335"/>
                </a:solidFill>
              </a:rPr>
              <a:t>say and spell the word, clapping their hands for each letter</a:t>
            </a:r>
            <a:r>
              <a:rPr i="1" lang="en-US">
                <a:solidFill>
                  <a:srgbClr val="353335"/>
                </a:solidFill>
              </a:rPr>
              <a:t>. </a:t>
            </a:r>
            <a:endParaRPr>
              <a:solidFill>
                <a:srgbClr val="96999B"/>
              </a:solidFill>
            </a:endParaRPr>
          </a:p>
          <a:p>
            <a:pPr indent="-215900" lvl="0" marL="457200" rtl="0" algn="l">
              <a:lnSpc>
                <a:spcPct val="100000"/>
              </a:lnSpc>
              <a:spcBef>
                <a:spcPts val="0"/>
              </a:spcBef>
              <a:spcAft>
                <a:spcPts val="0"/>
              </a:spcAft>
              <a:buSzPts val="1200"/>
              <a:buFont typeface="Calibri"/>
              <a:buChar char="•"/>
            </a:pPr>
            <a:r>
              <a:rPr lang="en-US">
                <a:solidFill>
                  <a:srgbClr val="353335"/>
                </a:solidFill>
              </a:rPr>
              <a:t>repeat with </a:t>
            </a:r>
            <a:r>
              <a:rPr i="1" lang="en-US">
                <a:solidFill>
                  <a:srgbClr val="353335"/>
                </a:solidFill>
              </a:rPr>
              <a:t>give </a:t>
            </a:r>
            <a:r>
              <a:rPr lang="en-US">
                <a:solidFill>
                  <a:srgbClr val="353335"/>
                </a:solidFill>
              </a:rPr>
              <a:t>and </a:t>
            </a:r>
            <a:r>
              <a:rPr i="1" lang="en-US">
                <a:solidFill>
                  <a:srgbClr val="353335"/>
                </a:solidFill>
              </a:rPr>
              <a:t>little. </a:t>
            </a:r>
            <a:endParaRPr>
              <a:solidFill>
                <a:srgbClr val="96999B"/>
              </a:solidFill>
            </a:endParaRPr>
          </a:p>
          <a:p>
            <a:pPr indent="0" lvl="0" marL="0" marR="0" rtl="0" algn="l">
              <a:lnSpc>
                <a:spcPct val="100000"/>
              </a:lnSpc>
              <a:spcBef>
                <a:spcPts val="0"/>
              </a:spcBef>
              <a:spcAft>
                <a:spcPts val="0"/>
              </a:spcAft>
              <a:buClr>
                <a:schemeClr val="dk1"/>
              </a:buClr>
              <a:buSzPts val="1800"/>
              <a:buFont typeface="Calibri"/>
              <a:buNone/>
            </a:pPr>
            <a:r>
              <a:rPr i="0" lang="en-US" u="none" strike="noStrike">
                <a:solidFill>
                  <a:srgbClr val="000000"/>
                </a:solidFill>
              </a:rPr>
              <a:t>2. </a:t>
            </a:r>
            <a:r>
              <a:rPr lang="en-US">
                <a:solidFill>
                  <a:srgbClr val="353335"/>
                </a:solidFill>
              </a:rPr>
              <a:t>For additional student practice with high-frequency words, have students complete </a:t>
            </a:r>
            <a:r>
              <a:rPr i="1" lang="en-US">
                <a:solidFill>
                  <a:srgbClr val="353335"/>
                </a:solidFill>
              </a:rPr>
              <a:t>My Words to Know </a:t>
            </a:r>
            <a:r>
              <a:rPr lang="en-US">
                <a:solidFill>
                  <a:srgbClr val="353335"/>
                </a:solidFill>
              </a:rPr>
              <a:t>p. 135 from the </a:t>
            </a:r>
            <a:r>
              <a:rPr i="1" lang="en-US">
                <a:solidFill>
                  <a:srgbClr val="353335"/>
                </a:solidFill>
              </a:rPr>
              <a:t>Resource Download Center. </a:t>
            </a:r>
            <a:endParaRPr/>
          </a:p>
          <a:p>
            <a:pPr indent="0" lvl="0" marL="0" marR="0" rtl="0" algn="l">
              <a:lnSpc>
                <a:spcPct val="100000"/>
              </a:lnSpc>
              <a:spcBef>
                <a:spcPts val="0"/>
              </a:spcBef>
              <a:spcAft>
                <a:spcPts val="0"/>
              </a:spcAft>
              <a:buClr>
                <a:schemeClr val="dk1"/>
              </a:buClr>
              <a:buSzPts val="1800"/>
              <a:buFont typeface="Calibri"/>
              <a:buNone/>
            </a:pPr>
            <a:r>
              <a:rPr i="1" lang="en-US">
                <a:solidFill>
                  <a:srgbClr val="353335"/>
                </a:solidFill>
              </a:rPr>
              <a:t>3. </a:t>
            </a:r>
            <a:r>
              <a:rPr i="0" lang="en-US" u="none" strike="noStrike">
                <a:solidFill>
                  <a:srgbClr val="000000"/>
                </a:solidFill>
              </a:rPr>
              <a:t>Additional practice can be found in the Resource Download Center: </a:t>
            </a:r>
            <a:r>
              <a:rPr b="1" i="0" lang="en-US" u="none" strike="noStrike">
                <a:solidFill>
                  <a:srgbClr val="000000"/>
                </a:solidFill>
              </a:rPr>
              <a:t>Click path: Table of Contents -&gt; Resource Download Center -&gt; High Frequency Words Practice&gt; U3W4 High Frequency Words Practice</a:t>
            </a:r>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912" name="Google Shape;912;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4" name="Google Shape;924;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8870" lvl="0" marL="210312" marR="0" rtl="0" algn="l">
              <a:lnSpc>
                <a:spcPct val="100000"/>
              </a:lnSpc>
              <a:spcBef>
                <a:spcPts val="0"/>
              </a:spcBef>
              <a:spcAft>
                <a:spcPts val="0"/>
              </a:spcAft>
              <a:buClr>
                <a:srgbClr val="000000"/>
              </a:buClr>
              <a:buSzPts val="1200"/>
              <a:buFont typeface="Calibri"/>
              <a:buNone/>
            </a:pPr>
            <a:r>
              <a:rPr i="0" lang="en-US"/>
              <a:t>1. </a:t>
            </a:r>
            <a:r>
              <a:rPr lang="en-US"/>
              <a:t>Explain that after students read a text, talking about it with classmates can increase their understanding and enjoyment of the text. Tell students that after they read a text, they should: </a:t>
            </a:r>
            <a:endParaRPr/>
          </a:p>
          <a:p>
            <a:pPr indent="-195072" lvl="0" marL="585216" rtl="0" algn="l">
              <a:lnSpc>
                <a:spcPct val="100000"/>
              </a:lnSpc>
              <a:spcBef>
                <a:spcPts val="0"/>
              </a:spcBef>
              <a:spcAft>
                <a:spcPts val="0"/>
              </a:spcAft>
              <a:buClr>
                <a:schemeClr val="dk1"/>
              </a:buClr>
              <a:buSzPts val="1200"/>
              <a:buFont typeface="Calibri"/>
              <a:buChar char="•"/>
            </a:pPr>
            <a:r>
              <a:rPr lang="en-US"/>
              <a:t>think about what they learned about the characters and story. </a:t>
            </a:r>
            <a:endParaRPr/>
          </a:p>
          <a:p>
            <a:pPr indent="-195072" lvl="0" marL="585216" rtl="0" algn="l">
              <a:lnSpc>
                <a:spcPct val="100000"/>
              </a:lnSpc>
              <a:spcBef>
                <a:spcPts val="0"/>
              </a:spcBef>
              <a:spcAft>
                <a:spcPts val="0"/>
              </a:spcAft>
              <a:buClr>
                <a:schemeClr val="dk1"/>
              </a:buClr>
              <a:buSzPts val="1200"/>
              <a:buFont typeface="Calibri"/>
              <a:buChar char="•"/>
            </a:pPr>
            <a:r>
              <a:rPr lang="en-US"/>
              <a:t>think about how those characters are alike or different from other </a:t>
            </a:r>
            <a:endParaRPr/>
          </a:p>
          <a:p>
            <a:pPr indent="-195072" lvl="0" marL="585216" rtl="0" algn="l">
              <a:lnSpc>
                <a:spcPct val="100000"/>
              </a:lnSpc>
              <a:spcBef>
                <a:spcPts val="0"/>
              </a:spcBef>
              <a:spcAft>
                <a:spcPts val="0"/>
              </a:spcAft>
              <a:buClr>
                <a:schemeClr val="dk1"/>
              </a:buClr>
              <a:buSzPts val="1200"/>
              <a:buFont typeface="Calibri"/>
              <a:buChar char="•"/>
            </a:pPr>
            <a:r>
              <a:rPr lang="en-US"/>
              <a:t>stories they know. </a:t>
            </a:r>
            <a:endParaRPr/>
          </a:p>
          <a:p>
            <a:pPr indent="-195072" lvl="0" marL="585216" rtl="0" algn="l">
              <a:lnSpc>
                <a:spcPct val="100000"/>
              </a:lnSpc>
              <a:spcBef>
                <a:spcPts val="0"/>
              </a:spcBef>
              <a:spcAft>
                <a:spcPts val="0"/>
              </a:spcAft>
              <a:buClr>
                <a:schemeClr val="dk1"/>
              </a:buClr>
              <a:buSzPts val="1200"/>
              <a:buFont typeface="Calibri"/>
              <a:buChar char="•"/>
            </a:pPr>
            <a:r>
              <a:rPr lang="en-US"/>
              <a:t>listen actively to others’ ideas and connect their ideas with their own. </a:t>
            </a:r>
            <a:endParaRPr/>
          </a:p>
          <a:p>
            <a:pPr indent="-195072" lvl="0" marL="585216" rtl="0" algn="l">
              <a:lnSpc>
                <a:spcPct val="100000"/>
              </a:lnSpc>
              <a:spcBef>
                <a:spcPts val="0"/>
              </a:spcBef>
              <a:spcAft>
                <a:spcPts val="0"/>
              </a:spcAft>
              <a:buClr>
                <a:schemeClr val="dk1"/>
              </a:buClr>
              <a:buSzPts val="1200"/>
              <a:buFont typeface="Calibri"/>
              <a:buChar char="•"/>
            </a:pPr>
            <a:r>
              <a:rPr lang="en-US"/>
              <a:t>ask and answer questions using complete sentences. </a:t>
            </a:r>
            <a:endParaRPr/>
          </a:p>
          <a:p>
            <a:pPr indent="-118871" lvl="0" marL="128016" marR="0" rtl="0" algn="l">
              <a:lnSpc>
                <a:spcPct val="100000"/>
              </a:lnSpc>
              <a:spcBef>
                <a:spcPts val="0"/>
              </a:spcBef>
              <a:spcAft>
                <a:spcPts val="0"/>
              </a:spcAft>
              <a:buClr>
                <a:srgbClr val="000000"/>
              </a:buClr>
              <a:buSzPts val="1200"/>
              <a:buFont typeface="Calibri"/>
              <a:buNone/>
            </a:pPr>
            <a:r>
              <a:rPr i="0" lang="en-US"/>
              <a:t>2. </a:t>
            </a:r>
            <a:r>
              <a:rPr lang="en-US"/>
              <a:t>Ask students to turn to p. 166 in the </a:t>
            </a:r>
            <a:r>
              <a:rPr i="1" lang="en-US"/>
              <a:t>Student Interactive</a:t>
            </a:r>
            <a:r>
              <a:rPr lang="en-US"/>
              <a:t>. Reread the text for students </a:t>
            </a:r>
            <a:endParaRPr/>
          </a:p>
          <a:p>
            <a:pPr indent="-118871" lvl="0" marL="128016" marR="0" rtl="0" algn="l">
              <a:lnSpc>
                <a:spcPct val="100000"/>
              </a:lnSpc>
              <a:spcBef>
                <a:spcPts val="0"/>
              </a:spcBef>
              <a:spcAft>
                <a:spcPts val="0"/>
              </a:spcAft>
              <a:buClr>
                <a:srgbClr val="000000"/>
              </a:buClr>
              <a:buSzPts val="1200"/>
              <a:buFont typeface="Calibri"/>
              <a:buNone/>
            </a:pPr>
            <a:r>
              <a:rPr i="0" lang="en-US"/>
              <a:t>3. </a:t>
            </a:r>
            <a:r>
              <a:rPr i="1" lang="en-US"/>
              <a:t>The question is why I like certain kinds of stories. What’s your favorite kind of story? My favorite kind of story is a fairy tale. I like fairy tales because there are enchanting characters and fantastic stories set in other lands. I can draw a picture of my favorite fairy tale. I’ll draw Jack climbing a giant beanstalk in Jack and the Beanstalk because that shows how wonderful fairy tales can be.</a:t>
            </a:r>
            <a:endParaRPr i="1"/>
          </a:p>
          <a:p>
            <a:pPr indent="-118871" lvl="0" marL="128016" marR="0" rtl="0" algn="l">
              <a:lnSpc>
                <a:spcPct val="100000"/>
              </a:lnSpc>
              <a:spcBef>
                <a:spcPts val="0"/>
              </a:spcBef>
              <a:spcAft>
                <a:spcPts val="0"/>
              </a:spcAft>
              <a:buClr>
                <a:srgbClr val="000000"/>
              </a:buClr>
              <a:buSzPts val="1200"/>
              <a:buFont typeface="Calibri"/>
              <a:buNone/>
            </a:pPr>
            <a:r>
              <a:rPr lang="en-US"/>
              <a:t>4. Tell students to provide text evidence from stories they enjoy in their discussions. </a:t>
            </a:r>
            <a:endParaRPr/>
          </a:p>
          <a:p>
            <a:pPr indent="-118871" lvl="0" marL="128016" marR="0" rtl="0" algn="l">
              <a:lnSpc>
                <a:spcPct val="100000"/>
              </a:lnSpc>
              <a:spcBef>
                <a:spcPts val="0"/>
              </a:spcBef>
              <a:spcAft>
                <a:spcPts val="0"/>
              </a:spcAft>
              <a:buClr>
                <a:srgbClr val="000000"/>
              </a:buClr>
              <a:buSzPts val="1200"/>
              <a:buFont typeface="Calibri"/>
              <a:buNone/>
            </a:pPr>
            <a:r>
              <a:t/>
            </a:r>
            <a:endParaRPr/>
          </a:p>
          <a:p>
            <a:pPr indent="-118871" lvl="0" marL="128016" rtl="0" algn="l">
              <a:lnSpc>
                <a:spcPct val="100000"/>
              </a:lnSpc>
              <a:spcBef>
                <a:spcPts val="0"/>
              </a:spcBef>
              <a:spcAft>
                <a:spcPts val="0"/>
              </a:spcAft>
              <a:buSzPts val="1200"/>
              <a:buFont typeface="Calibri"/>
              <a:buNone/>
            </a:pPr>
            <a:r>
              <a:t/>
            </a:r>
            <a:endParaRPr i="0"/>
          </a:p>
        </p:txBody>
      </p:sp>
      <p:sp>
        <p:nvSpPr>
          <p:cNvPr id="925" name="Google Shape;925;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7" name="Google Shape;937;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chemeClr val="dk1"/>
              </a:buClr>
              <a:buSzPts val="1200"/>
              <a:buFont typeface="Calibri"/>
              <a:buAutoNum type="arabicPeriod"/>
            </a:pPr>
            <a:r>
              <a:rPr lang="en-US"/>
              <a:t>Have students use the strategies for comparing texts. </a:t>
            </a:r>
            <a:endParaRPr/>
          </a:p>
          <a:p>
            <a:pPr indent="-215900" lvl="0" marL="228600" marR="0" rtl="0" algn="l">
              <a:lnSpc>
                <a:spcPct val="100000"/>
              </a:lnSpc>
              <a:spcBef>
                <a:spcPts val="0"/>
              </a:spcBef>
              <a:spcAft>
                <a:spcPts val="0"/>
              </a:spcAft>
              <a:buClr>
                <a:schemeClr val="dk1"/>
              </a:buClr>
              <a:buSzPts val="1200"/>
              <a:buFont typeface="Calibri"/>
              <a:buAutoNum type="arabicPeriod"/>
            </a:pPr>
            <a:r>
              <a:rPr lang="en-US"/>
              <a:t>Have students complete p. 166 in the </a:t>
            </a:r>
            <a:r>
              <a:rPr i="1" lang="en-US"/>
              <a:t>Student Interactive.</a:t>
            </a:r>
            <a:endParaRPr i="1"/>
          </a:p>
          <a:p>
            <a:pPr indent="-215900" lvl="0" marL="228600" marR="0" rtl="0" algn="l">
              <a:lnSpc>
                <a:spcPct val="100000"/>
              </a:lnSpc>
              <a:spcBef>
                <a:spcPts val="0"/>
              </a:spcBef>
              <a:spcAft>
                <a:spcPts val="0"/>
              </a:spcAft>
              <a:buClr>
                <a:schemeClr val="dk1"/>
              </a:buClr>
              <a:buSzPts val="1200"/>
              <a:buFont typeface="Calibri"/>
              <a:buAutoNum type="arabicPeriod"/>
            </a:pPr>
            <a:r>
              <a:rPr lang="en-US"/>
              <a:t>Have students use evidence from the texts they have read this week to respond to the Weekly Question. Tell them to discuss in small groups or write or draw their responses on separate sheets of paper.</a:t>
            </a:r>
            <a:br>
              <a:rPr b="1" lang="en-US"/>
            </a:br>
            <a:endParaRPr b="1"/>
          </a:p>
        </p:txBody>
      </p:sp>
      <p:sp>
        <p:nvSpPr>
          <p:cNvPr id="938" name="Google Shape;938;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chemeClr val="dk1"/>
              </a:buClr>
              <a:buSzPts val="1200"/>
              <a:buFont typeface="Calibri"/>
              <a:buAutoNum type="arabicPeriod"/>
            </a:pPr>
            <a:r>
              <a:rPr i="0" lang="en-US" u="none" strike="noStrike"/>
              <a:t>Display the words: </a:t>
            </a:r>
            <a:r>
              <a:rPr i="1" lang="en-US"/>
              <a:t>away, give, </a:t>
            </a:r>
            <a:r>
              <a:rPr lang="en-US"/>
              <a:t>and </a:t>
            </a:r>
            <a:r>
              <a:rPr i="1" lang="en-US"/>
              <a:t>little</a:t>
            </a:r>
            <a:r>
              <a:rPr lang="en-US"/>
              <a:t>. </a:t>
            </a:r>
            <a:r>
              <a:rPr i="0" lang="en-US" u="none" strike="noStrike"/>
              <a:t>Tell students that they need to practice reading these words.</a:t>
            </a:r>
            <a:endParaRPr i="0" u="none" strike="noStrike"/>
          </a:p>
          <a:p>
            <a:pPr indent="-190500" lvl="0" marL="228600" marR="0" rtl="0" algn="l">
              <a:lnSpc>
                <a:spcPct val="100000"/>
              </a:lnSpc>
              <a:spcBef>
                <a:spcPts val="0"/>
              </a:spcBef>
              <a:spcAft>
                <a:spcPts val="0"/>
              </a:spcAft>
              <a:buClr>
                <a:schemeClr val="dk1"/>
              </a:buClr>
              <a:buSzPts val="1200"/>
              <a:buFont typeface="Calibri"/>
              <a:buAutoNum type="arabicPeriod"/>
            </a:pPr>
            <a:r>
              <a:rPr lang="en-US"/>
              <a:t>Point to the word </a:t>
            </a:r>
            <a:r>
              <a:rPr i="1" lang="en-US"/>
              <a:t>away </a:t>
            </a:r>
            <a:r>
              <a:rPr lang="en-US"/>
              <a:t>and read it.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Have students point to the word </a:t>
            </a:r>
            <a:r>
              <a:rPr i="1" lang="en-US"/>
              <a:t>away </a:t>
            </a:r>
            <a:r>
              <a:rPr lang="en-US"/>
              <a:t>and read it.</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Repeat for </a:t>
            </a:r>
            <a:r>
              <a:rPr i="1" lang="en-US"/>
              <a:t>give </a:t>
            </a:r>
            <a:r>
              <a:rPr lang="en-US"/>
              <a:t>and </a:t>
            </a:r>
            <a:r>
              <a:rPr i="1" lang="en-US"/>
              <a:t>little</a:t>
            </a:r>
            <a:r>
              <a:rPr lang="en-US"/>
              <a:t>. </a:t>
            </a:r>
            <a:endParaRPr/>
          </a:p>
        </p:txBody>
      </p:sp>
      <p:sp>
        <p:nvSpPr>
          <p:cNvPr id="153" name="Google Shape;15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1" name="Google Shape;951;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a:t>Adjectives are words that describe the shape, color, size, texture, sound, or number of a noun. Adjectives make sentences more descriptive and give readers a clearer picture of a person, place, or object.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Choose an object from the classroom and hold it up for students to see. Tell them you are going to write a few sentences about the object. Alternatively, you may use a sentence from a stack text but remove the adjectives.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Begin by writing a simple sentence with just a naming part and action part. For example: </a:t>
            </a:r>
            <a:r>
              <a:rPr i="1" lang="en-US"/>
              <a:t>The mug was on the desk</a:t>
            </a:r>
            <a:r>
              <a:rPr lang="en-US"/>
              <a:t>. Then show students how to edit the sentence by adding adjectives. To do this, write a new sentence above it. For example: </a:t>
            </a:r>
            <a:r>
              <a:rPr i="1" lang="en-US"/>
              <a:t>The tall red mug was on an old, brown, wooden desk. </a:t>
            </a:r>
            <a:r>
              <a:rPr lang="en-US"/>
              <a:t>When you are finished writing, engage students in a conversation about which sentence is more descriptive. Remind students that adjectives are words that describe a person, place, or thing. Underline the adjectives in your sentences, thinking aloud about which noun each one describes. Say: </a:t>
            </a:r>
            <a:r>
              <a:rPr i="1" lang="en-US"/>
              <a:t>Adjectives can be a color, shape, size, or number. We include adjectives when we write our books so that readers can picture what we are writing about. We can add details to our stories by adding adjectives. </a:t>
            </a:r>
            <a:endParaRPr i="1"/>
          </a:p>
          <a:p>
            <a:pPr indent="-228600" lvl="0" marL="228600" marR="0" rtl="0" algn="l">
              <a:lnSpc>
                <a:spcPct val="100000"/>
              </a:lnSpc>
              <a:spcBef>
                <a:spcPts val="0"/>
              </a:spcBef>
              <a:spcAft>
                <a:spcPts val="0"/>
              </a:spcAft>
              <a:buClr>
                <a:schemeClr val="dk1"/>
              </a:buClr>
              <a:buSzPts val="1200"/>
              <a:buFont typeface="Calibri"/>
              <a:buAutoNum type="arabicPeriod"/>
            </a:pPr>
            <a:r>
              <a:rPr lang="en-US"/>
              <a:t>Direct students to complete the activity on p. 173 of the </a:t>
            </a:r>
            <a:r>
              <a:rPr i="1" lang="en-US"/>
              <a:t>Student Interactive</a:t>
            </a:r>
            <a:r>
              <a:rPr lang="en-US"/>
              <a:t>. Then have them edit their own books, looking for places to add adjectives. </a:t>
            </a:r>
            <a:endParaRPr/>
          </a:p>
        </p:txBody>
      </p:sp>
      <p:sp>
        <p:nvSpPr>
          <p:cNvPr id="952" name="Google Shape;952;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4" name="Google Shape;964;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400"/>
              <a:buFont typeface="Arial"/>
              <a:buNone/>
            </a:pPr>
            <a:r>
              <a:rPr lang="en-US"/>
              <a:t>1. Display the following sentence and guide students to complete the question. </a:t>
            </a:r>
            <a:endParaRPr/>
          </a:p>
          <a:p>
            <a:pPr indent="-228600" lvl="0" marL="457200" marR="0" rtl="0" algn="l">
              <a:lnSpc>
                <a:spcPct val="100000"/>
              </a:lnSpc>
              <a:spcBef>
                <a:spcPts val="0"/>
              </a:spcBef>
              <a:spcAft>
                <a:spcPts val="0"/>
              </a:spcAft>
              <a:buClr>
                <a:srgbClr val="000000"/>
              </a:buClr>
              <a:buSzPts val="1400"/>
              <a:buFont typeface="Arial"/>
              <a:buNone/>
            </a:pPr>
            <a:r>
              <a:rPr lang="en-US"/>
              <a:t>Humpty Dumpty is sitting on the wall. Which word in the sentence is a preposition? </a:t>
            </a:r>
            <a:endParaRPr/>
          </a:p>
          <a:p>
            <a:pPr indent="-228600" lvl="0" marL="457200" marR="0" rtl="0" algn="l">
              <a:lnSpc>
                <a:spcPct val="100000"/>
              </a:lnSpc>
              <a:spcBef>
                <a:spcPts val="0"/>
              </a:spcBef>
              <a:spcAft>
                <a:spcPts val="0"/>
              </a:spcAft>
              <a:buClr>
                <a:srgbClr val="000000"/>
              </a:buClr>
              <a:buSzPts val="1400"/>
              <a:buFont typeface="Arial"/>
              <a:buNone/>
            </a:pPr>
            <a:r>
              <a:rPr lang="en-US"/>
              <a:t>A is</a:t>
            </a:r>
            <a:endParaRPr/>
          </a:p>
          <a:p>
            <a:pPr indent="-228600" lvl="0" marL="457200" marR="0" rtl="0" algn="l">
              <a:lnSpc>
                <a:spcPct val="100000"/>
              </a:lnSpc>
              <a:spcBef>
                <a:spcPts val="0"/>
              </a:spcBef>
              <a:spcAft>
                <a:spcPts val="0"/>
              </a:spcAft>
              <a:buClr>
                <a:srgbClr val="000000"/>
              </a:buClr>
              <a:buSzPts val="1400"/>
              <a:buFont typeface="Arial"/>
              <a:buNone/>
            </a:pPr>
            <a:r>
              <a:rPr b="1" lang="en-US"/>
              <a:t>B on</a:t>
            </a:r>
            <a:r>
              <a:rPr lang="en-US"/>
              <a:t> </a:t>
            </a:r>
            <a:endParaRPr/>
          </a:p>
          <a:p>
            <a:pPr indent="-228600" lvl="0" marL="457200" marR="0" rtl="0" algn="l">
              <a:lnSpc>
                <a:spcPct val="100000"/>
              </a:lnSpc>
              <a:spcBef>
                <a:spcPts val="0"/>
              </a:spcBef>
              <a:spcAft>
                <a:spcPts val="0"/>
              </a:spcAft>
              <a:buClr>
                <a:srgbClr val="000000"/>
              </a:buClr>
              <a:buSzPts val="1400"/>
              <a:buFont typeface="Arial"/>
              <a:buNone/>
            </a:pPr>
            <a:r>
              <a:rPr lang="en-US"/>
              <a:t>C the </a:t>
            </a:r>
            <a:endParaRPr/>
          </a:p>
          <a:p>
            <a:pPr indent="-228600" lvl="0" marL="457200" marR="0" rtl="0" algn="l">
              <a:lnSpc>
                <a:spcPct val="100000"/>
              </a:lnSpc>
              <a:spcBef>
                <a:spcPts val="0"/>
              </a:spcBef>
              <a:spcAft>
                <a:spcPts val="0"/>
              </a:spcAft>
              <a:buClr>
                <a:srgbClr val="000000"/>
              </a:buClr>
              <a:buSzPts val="1400"/>
              <a:buFont typeface="Arial"/>
              <a:buNone/>
            </a:pPr>
            <a:r>
              <a:rPr lang="en-US"/>
              <a:t>D wall </a:t>
            </a:r>
            <a:endParaRPr/>
          </a:p>
          <a:p>
            <a:pPr indent="0" lvl="0" marL="0" marR="0" rtl="0" algn="l">
              <a:lnSpc>
                <a:spcPct val="100000"/>
              </a:lnSpc>
              <a:spcBef>
                <a:spcPts val="0"/>
              </a:spcBef>
              <a:spcAft>
                <a:spcPts val="0"/>
              </a:spcAft>
              <a:buClr>
                <a:srgbClr val="000000"/>
              </a:buClr>
              <a:buSzPts val="1400"/>
              <a:buFont typeface="Arial"/>
              <a:buNone/>
            </a:pPr>
            <a:r>
              <a:rPr lang="en-US"/>
              <a:t>2. </a:t>
            </a:r>
            <a:r>
              <a:rPr i="0" lang="en-US" u="none" strike="noStrike"/>
              <a:t>Have students complete Language &amp; Conventions p. 151 from the Resource Download Center. </a:t>
            </a:r>
            <a:r>
              <a:rPr b="1" i="0" lang="en-US" u="none" strike="noStrike"/>
              <a:t>Click path: Table of Contents -&gt; Resource Download Center -&gt; Language and Conventions -&gt; U3 W4</a:t>
            </a:r>
            <a:endParaRPr b="1" i="0" u="none" strike="noStrike"/>
          </a:p>
          <a:p>
            <a:pPr indent="-152400" lvl="0" marL="228600" rtl="0" algn="l">
              <a:lnSpc>
                <a:spcPct val="100000"/>
              </a:lnSpc>
              <a:spcBef>
                <a:spcPts val="0"/>
              </a:spcBef>
              <a:spcAft>
                <a:spcPts val="0"/>
              </a:spcAft>
              <a:buClr>
                <a:schemeClr val="dk1"/>
              </a:buClr>
              <a:buSzPts val="1200"/>
              <a:buFont typeface="Arial"/>
              <a:buNone/>
            </a:pPr>
            <a:r>
              <a:t/>
            </a:r>
            <a:endParaRPr b="1" i="0" u="none" strike="noStrike"/>
          </a:p>
          <a:p>
            <a:pPr indent="0" lvl="0" marL="0" rtl="0" algn="l">
              <a:lnSpc>
                <a:spcPct val="100000"/>
              </a:lnSpc>
              <a:spcBef>
                <a:spcPts val="0"/>
              </a:spcBef>
              <a:spcAft>
                <a:spcPts val="0"/>
              </a:spcAft>
              <a:buClr>
                <a:schemeClr val="dk1"/>
              </a:buClr>
              <a:buSzPts val="1200"/>
              <a:buFont typeface="Calibri"/>
              <a:buNone/>
            </a:pPr>
            <a:r>
              <a:t/>
            </a:r>
            <a:endParaRPr b="1" i="0" u="none" strike="noStrike"/>
          </a:p>
          <a:p>
            <a:pPr indent="0" lvl="0" marL="0" rtl="0" algn="l">
              <a:lnSpc>
                <a:spcPct val="100000"/>
              </a:lnSpc>
              <a:spcBef>
                <a:spcPts val="0"/>
              </a:spcBef>
              <a:spcAft>
                <a:spcPts val="0"/>
              </a:spcAft>
              <a:buClr>
                <a:schemeClr val="dk1"/>
              </a:buClr>
              <a:buSzPts val="1800"/>
              <a:buFont typeface="Calibri"/>
              <a:buNone/>
            </a:pPr>
            <a:r>
              <a:t/>
            </a:r>
            <a:endParaRPr i="0" u="none" strike="noStrike"/>
          </a:p>
        </p:txBody>
      </p:sp>
      <p:sp>
        <p:nvSpPr>
          <p:cNvPr id="965" name="Google Shape;965;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6" name="Google Shape;976;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77" name="Google Shape;977;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chemeClr val="dk1"/>
              </a:buClr>
              <a:buSzPts val="1200"/>
              <a:buFont typeface="Calibri"/>
              <a:buAutoNum type="arabicPeriod"/>
            </a:pPr>
            <a:r>
              <a:rPr lang="en-US"/>
              <a:t>Remind students of the Essential Question for Unit 3: </a:t>
            </a:r>
            <a:r>
              <a:rPr i="1" lang="en-US"/>
              <a:t>Why do we like stories? </a:t>
            </a:r>
            <a:r>
              <a:rPr lang="en-US"/>
              <a:t>Then point out the Weekly Question: </a:t>
            </a:r>
            <a:r>
              <a:rPr i="1" lang="en-US"/>
              <a:t>Why do we like certain kinds of stories? </a:t>
            </a:r>
            <a:r>
              <a:rPr lang="en-US"/>
              <a:t>Explain that students will learn about different kinds of stories this week.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Have students follow along as you turn to pp. 136–137 of the </a:t>
            </a:r>
            <a:r>
              <a:rPr i="1" lang="en-US"/>
              <a:t>Student Interactive </a:t>
            </a:r>
            <a:r>
              <a:rPr lang="en-US"/>
              <a:t>and point to the pictures of the characters and setting for the stories shown on the page. Explain that the pictures show two different types of stories.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Then read aloud the infographic “What Stories Do You Like?” Use the following prompts to guide discussion: </a:t>
            </a:r>
            <a:endParaRPr/>
          </a:p>
          <a:p>
            <a:pPr indent="-195072" lvl="1" marL="694944" marR="0" rtl="0" algn="l">
              <a:lnSpc>
                <a:spcPct val="100000"/>
              </a:lnSpc>
              <a:spcBef>
                <a:spcPts val="0"/>
              </a:spcBef>
              <a:spcAft>
                <a:spcPts val="0"/>
              </a:spcAft>
              <a:buClr>
                <a:schemeClr val="dk1"/>
              </a:buClr>
              <a:buSzPts val="1200"/>
              <a:buFont typeface="Calibri"/>
              <a:buChar char="•"/>
            </a:pPr>
            <a:r>
              <a:rPr lang="en-US"/>
              <a:t>Ask students to point to the three different parts of the infographic: characters, setting, and plot. </a:t>
            </a:r>
            <a:endParaRPr/>
          </a:p>
          <a:p>
            <a:pPr indent="-195072" lvl="0" marL="694944" rtl="0" algn="l">
              <a:lnSpc>
                <a:spcPct val="100000"/>
              </a:lnSpc>
              <a:spcBef>
                <a:spcPts val="0"/>
              </a:spcBef>
              <a:spcAft>
                <a:spcPts val="0"/>
              </a:spcAft>
              <a:buClr>
                <a:schemeClr val="dk1"/>
              </a:buClr>
              <a:buSzPts val="1200"/>
              <a:buFont typeface="Calibri"/>
              <a:buChar char="•"/>
            </a:pPr>
            <a:r>
              <a:rPr lang="en-US"/>
              <a:t>Ask students how the characters in the first picture of realistic fiction are different from the characters in the second picture of the fairy tale. Tell students that the characters are who the story is about. </a:t>
            </a:r>
            <a:endParaRPr/>
          </a:p>
          <a:p>
            <a:pPr indent="-195072" lvl="0" marL="694944" rtl="0" algn="l">
              <a:lnSpc>
                <a:spcPct val="100000"/>
              </a:lnSpc>
              <a:spcBef>
                <a:spcPts val="0"/>
              </a:spcBef>
              <a:spcAft>
                <a:spcPts val="0"/>
              </a:spcAft>
              <a:buClr>
                <a:schemeClr val="dk1"/>
              </a:buClr>
              <a:buSzPts val="1200"/>
              <a:buFont typeface="Calibri"/>
              <a:buChar char="•"/>
            </a:pPr>
            <a:r>
              <a:rPr lang="en-US"/>
              <a:t>Repeat the process with the “setting” section of the infographic. Explain that the setting is where and when a story takes place. </a:t>
            </a:r>
            <a:endParaRPr/>
          </a:p>
          <a:p>
            <a:pPr indent="-195072" lvl="0" marL="694944" rtl="0" algn="l">
              <a:lnSpc>
                <a:spcPct val="100000"/>
              </a:lnSpc>
              <a:spcBef>
                <a:spcPts val="0"/>
              </a:spcBef>
              <a:spcAft>
                <a:spcPts val="0"/>
              </a:spcAft>
              <a:buClr>
                <a:schemeClr val="dk1"/>
              </a:buClr>
              <a:buSzPts val="1200"/>
              <a:buFont typeface="Calibri"/>
              <a:buChar char="•"/>
            </a:pPr>
            <a:r>
              <a:rPr lang="en-US"/>
              <a:t>Repeat the process with the “plot” section of the infographic. Explain that the plot is what happens in a story.          </a:t>
            </a:r>
            <a:endParaRPr/>
          </a:p>
          <a:p>
            <a:pPr indent="0" lvl="0" marL="0" marR="0" rtl="0" algn="l">
              <a:lnSpc>
                <a:spcPct val="100000"/>
              </a:lnSpc>
              <a:spcBef>
                <a:spcPts val="0"/>
              </a:spcBef>
              <a:spcAft>
                <a:spcPts val="0"/>
              </a:spcAft>
              <a:buClr>
                <a:srgbClr val="000000"/>
              </a:buClr>
              <a:buSzPts val="1400"/>
              <a:buFont typeface="Arial"/>
              <a:buNone/>
            </a:pPr>
            <a:r>
              <a:rPr lang="en-US"/>
              <a:t>4. Encourage students to ask questions about the infographic to clarify any information they do not understand. </a:t>
            </a:r>
            <a:endParaRPr/>
          </a:p>
          <a:p>
            <a:pPr indent="0" lvl="0" marL="0" marR="0" rtl="0" algn="l">
              <a:lnSpc>
                <a:spcPct val="100000"/>
              </a:lnSpc>
              <a:spcBef>
                <a:spcPts val="0"/>
              </a:spcBef>
              <a:spcAft>
                <a:spcPts val="0"/>
              </a:spcAft>
              <a:buClr>
                <a:srgbClr val="000000"/>
              </a:buClr>
              <a:buSzPts val="1400"/>
              <a:buFont typeface="Arial"/>
              <a:buNone/>
            </a:pPr>
            <a:r>
              <a:rPr lang="en-US"/>
              <a:t>5. Have students interact with sources by using the pictures and text TURN on pp. 136–137 to decide which type of story they like best. Have them circle that type. Then have them write about why they like that type the best. </a:t>
            </a:r>
            <a:endParaRPr/>
          </a:p>
          <a:p>
            <a:pPr indent="0" lvl="0" marL="0" rtl="0" algn="l">
              <a:lnSpc>
                <a:spcPct val="100000"/>
              </a:lnSpc>
              <a:spcBef>
                <a:spcPts val="0"/>
              </a:spcBef>
              <a:spcAft>
                <a:spcPts val="0"/>
              </a:spcAft>
              <a:buSzPts val="1400"/>
              <a:buNone/>
            </a:pPr>
            <a:r>
              <a:t/>
            </a:r>
            <a:endParaRPr/>
          </a:p>
        </p:txBody>
      </p:sp>
      <p:sp>
        <p:nvSpPr>
          <p:cNvPr id="166" name="Google Shape;16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chemeClr val="dk1"/>
              </a:buClr>
              <a:buSzPts val="1200"/>
              <a:buFont typeface="Calibri"/>
              <a:buAutoNum type="arabicPeriod"/>
            </a:pPr>
            <a:r>
              <a:rPr lang="en-US"/>
              <a:t>Tell students that you are going to read a fiction text aloud. Remind them that fiction tells stories. Tell students to be active listeners by looking at you and thinking about what is happening in the story as you read.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b="1" lang="en-US"/>
              <a:t>Purpose </a:t>
            </a:r>
            <a:r>
              <a:rPr lang="en-US"/>
              <a:t>Have students listen actively to determine whether the text is fiction.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b="1" lang="en-US"/>
              <a:t>READ </a:t>
            </a:r>
            <a:r>
              <a:rPr lang="en-US"/>
              <a:t>the entire text aloud without stopping for the Think Aloud callouts.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b="1" lang="en-US"/>
              <a:t>REREAD </a:t>
            </a:r>
            <a:r>
              <a:rPr lang="en-US"/>
              <a:t>the text aloud, pausing to model Think Aloud strategies related to the genre. </a:t>
            </a:r>
            <a:endParaRPr/>
          </a:p>
          <a:p>
            <a:pPr indent="-190500" lvl="0" marL="228600" marR="0" rtl="0" algn="l">
              <a:lnSpc>
                <a:spcPct val="100000"/>
              </a:lnSpc>
              <a:spcBef>
                <a:spcPts val="0"/>
              </a:spcBef>
              <a:spcAft>
                <a:spcPts val="0"/>
              </a:spcAft>
              <a:buClr>
                <a:schemeClr val="dk1"/>
              </a:buClr>
              <a:buSzPts val="1200"/>
              <a:buFont typeface="Calibri"/>
              <a:buAutoNum type="arabicPeriod"/>
            </a:pPr>
            <a:r>
              <a:rPr lang="en-US"/>
              <a:t>Use the chart to help students identify the events that happen in the story. </a:t>
            </a:r>
            <a:endParaRPr/>
          </a:p>
        </p:txBody>
      </p:sp>
      <p:sp>
        <p:nvSpPr>
          <p:cNvPr id="179" name="Google Shape;17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5"/>
          <p:cNvSpPr/>
          <p:nvPr>
            <p:ph idx="2" type="pic"/>
          </p:nvPr>
        </p:nvSpPr>
        <p:spPr>
          <a:xfrm>
            <a:off x="5183188" y="987425"/>
            <a:ext cx="6172200" cy="4873625"/>
          </a:xfrm>
          <a:prstGeom prst="rect">
            <a:avLst/>
          </a:prstGeom>
          <a:noFill/>
          <a:ln>
            <a:noFill/>
          </a:ln>
        </p:spPr>
      </p:sp>
      <p:sp>
        <p:nvSpPr>
          <p:cNvPr id="68" name="Google Shape;68;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1.png"/><Relationship Id="rId7"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5.png"/><Relationship Id="rId7" Type="http://schemas.openxmlformats.org/officeDocument/2006/relationships/image" Target="../media/image19.png"/><Relationship Id="rId8"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25.png"/><Relationship Id="rId7"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32.png"/><Relationship Id="rId7"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39.png"/><Relationship Id="rId7"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41.png"/><Relationship Id="rId5" Type="http://schemas.openxmlformats.org/officeDocument/2006/relationships/image" Target="../media/image5.png"/><Relationship Id="rId6" Type="http://schemas.openxmlformats.org/officeDocument/2006/relationships/image" Target="../media/image36.png"/><Relationship Id="rId7" Type="http://schemas.openxmlformats.org/officeDocument/2006/relationships/image" Target="../media/image38.png"/><Relationship Id="rId8"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5.png"/><Relationship Id="rId7" Type="http://schemas.openxmlformats.org/officeDocument/2006/relationships/image" Target="../media/image53.png"/><Relationship Id="rId8"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50.png"/><Relationship Id="rId7"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5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3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6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5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6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62.png"/><Relationship Id="rId7" Type="http://schemas.openxmlformats.org/officeDocument/2006/relationships/image" Target="../media/image59.png"/><Relationship Id="rId8" Type="http://schemas.openxmlformats.org/officeDocument/2006/relationships/image" Target="../media/image6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6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6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37.png"/><Relationship Id="rId7" Type="http://schemas.openxmlformats.org/officeDocument/2006/relationships/image" Target="../media/image6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6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5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3: </a:t>
            </a:r>
            <a:r>
              <a:rPr b="1" i="0" lang="en-US" sz="6600" u="none" cap="none" strike="noStrike">
                <a:solidFill>
                  <a:schemeClr val="lt1"/>
                </a:solidFill>
                <a:latin typeface="Century Gothic"/>
                <a:ea typeface="Century Gothic"/>
                <a:cs typeface="Century Gothic"/>
                <a:sym typeface="Century Gothic"/>
              </a:rPr>
              <a:t>Week 4</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descr="A picture containing clock&#10;&#10;Description automatically generated" id="192" name="Google Shape;192;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3" name="Google Shape;193;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4" name="Google Shape;194;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5" name="Google Shape;195;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6" name="Google Shape;196;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Fiction</a:t>
            </a:r>
            <a:endParaRPr b="0" i="0" sz="1400" u="none" cap="none" strike="noStrike">
              <a:solidFill>
                <a:srgbClr val="000000"/>
              </a:solidFill>
              <a:latin typeface="Century Gothic"/>
              <a:ea typeface="Century Gothic"/>
              <a:cs typeface="Century Gothic"/>
              <a:sym typeface="Century Gothic"/>
            </a:endParaRPr>
          </a:p>
        </p:txBody>
      </p:sp>
      <p:pic>
        <p:nvPicPr>
          <p:cNvPr id="197" name="Google Shape;197;p12"/>
          <p:cNvPicPr preferRelativeResize="0"/>
          <p:nvPr/>
        </p:nvPicPr>
        <p:blipFill rotWithShape="1">
          <a:blip r:embed="rId6">
            <a:alphaModFix/>
          </a:blip>
          <a:srcRect b="0" l="0" r="0" t="0"/>
          <a:stretch/>
        </p:blipFill>
        <p:spPr>
          <a:xfrm>
            <a:off x="507387" y="1917038"/>
            <a:ext cx="7799727" cy="32149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98" name="Google Shape;198;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150, 151</a:t>
            </a:r>
            <a:endParaRPr b="0" i="0" sz="1400" u="none" cap="none" strike="noStrike">
              <a:solidFill>
                <a:srgbClr val="000000"/>
              </a:solidFill>
              <a:latin typeface="Century Gothic"/>
              <a:ea typeface="Century Gothic"/>
              <a:cs typeface="Century Gothic"/>
              <a:sym typeface="Century Gothic"/>
            </a:endParaRPr>
          </a:p>
        </p:txBody>
      </p:sp>
      <p:sp>
        <p:nvSpPr>
          <p:cNvPr id="199" name="Google Shape;199;p12"/>
          <p:cNvSpPr txBox="1"/>
          <p:nvPr/>
        </p:nvSpPr>
        <p:spPr>
          <a:xfrm>
            <a:off x="8602051" y="2578063"/>
            <a:ext cx="32637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151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descr="A picture containing clock&#10;&#10;Description automatically generated" id="205" name="Google Shape;205;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6" name="Google Shape;206;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7" name="Google Shape;207;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8" name="Google Shape;208;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9" name="Google Shape;209;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10" name="Google Shape;210;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150</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11" name="Google Shape;211;p13"/>
          <p:cNvPicPr preferRelativeResize="0"/>
          <p:nvPr/>
        </p:nvPicPr>
        <p:blipFill rotWithShape="1">
          <a:blip r:embed="rId6">
            <a:alphaModFix/>
          </a:blip>
          <a:srcRect b="0" l="0" r="0" t="0"/>
          <a:stretch/>
        </p:blipFill>
        <p:spPr>
          <a:xfrm>
            <a:off x="6096000" y="2335801"/>
            <a:ext cx="4948236" cy="713781"/>
          </a:xfrm>
          <a:prstGeom prst="rect">
            <a:avLst/>
          </a:prstGeom>
          <a:noFill/>
          <a:ln>
            <a:noFill/>
          </a:ln>
        </p:spPr>
      </p:pic>
      <p:pic>
        <p:nvPicPr>
          <p:cNvPr id="212" name="Google Shape;212;p13"/>
          <p:cNvPicPr preferRelativeResize="0"/>
          <p:nvPr/>
        </p:nvPicPr>
        <p:blipFill rotWithShape="1">
          <a:blip r:embed="rId7">
            <a:alphaModFix/>
          </a:blip>
          <a:srcRect b="0" l="0" r="0" t="0"/>
          <a:stretch/>
        </p:blipFill>
        <p:spPr>
          <a:xfrm>
            <a:off x="891912" y="1646221"/>
            <a:ext cx="4806444" cy="384552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13" name="Google Shape;213;p13"/>
          <p:cNvSpPr txBox="1"/>
          <p:nvPr/>
        </p:nvSpPr>
        <p:spPr>
          <a:xfrm>
            <a:off x="6111960" y="3460901"/>
            <a:ext cx="49323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Why do you think the author wrote this story</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descr="A picture containing clock&#10;&#10;Description automatically generated" id="219" name="Google Shape;219;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0" name="Google Shape;220;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1" name="Google Shape;221;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2" name="Google Shape;222;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3" name="Google Shape;223;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24" name="Google Shape;224;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167</a:t>
            </a:r>
            <a:endParaRPr b="0" i="0" sz="1400" u="none" cap="none" strike="noStrike">
              <a:solidFill>
                <a:srgbClr val="000000"/>
              </a:solidFill>
              <a:latin typeface="Century Gothic"/>
              <a:ea typeface="Century Gothic"/>
              <a:cs typeface="Century Gothic"/>
              <a:sym typeface="Century Gothic"/>
            </a:endParaRPr>
          </a:p>
        </p:txBody>
      </p:sp>
      <p:pic>
        <p:nvPicPr>
          <p:cNvPr id="225" name="Google Shape;225;p14"/>
          <p:cNvPicPr preferRelativeResize="0"/>
          <p:nvPr/>
        </p:nvPicPr>
        <p:blipFill rotWithShape="1">
          <a:blip r:embed="rId6">
            <a:alphaModFix/>
          </a:blip>
          <a:srcRect b="0" l="0" r="0" t="0"/>
          <a:stretch/>
        </p:blipFill>
        <p:spPr>
          <a:xfrm>
            <a:off x="563988" y="1566135"/>
            <a:ext cx="5409091" cy="42465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26" name="Google Shape;226;p14"/>
          <p:cNvSpPr txBox="1"/>
          <p:nvPr/>
        </p:nvSpPr>
        <p:spPr>
          <a:xfrm>
            <a:off x="6920580" y="1781551"/>
            <a:ext cx="39522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character</a:t>
            </a:r>
            <a:r>
              <a:rPr b="1" i="1" lang="en-US" sz="5400" u="none" cap="none" strike="noStrike">
                <a:solidFill>
                  <a:schemeClr val="dk1"/>
                </a:solidFill>
                <a:latin typeface="Century Gothic"/>
                <a:ea typeface="Century Gothic"/>
                <a:cs typeface="Century Gothic"/>
                <a:sym typeface="Century Gothic"/>
              </a:rPr>
              <a:t>s</a:t>
            </a:r>
            <a:endParaRPr b="1" i="1" sz="1400" u="none" cap="none" strike="noStrike">
              <a:solidFill>
                <a:srgbClr val="000000"/>
              </a:solidFill>
              <a:latin typeface="Century Gothic"/>
              <a:ea typeface="Century Gothic"/>
              <a:cs typeface="Century Gothic"/>
              <a:sym typeface="Century Gothic"/>
            </a:endParaRPr>
          </a:p>
        </p:txBody>
      </p:sp>
      <p:sp>
        <p:nvSpPr>
          <p:cNvPr id="227" name="Google Shape;227;p14"/>
          <p:cNvSpPr txBox="1"/>
          <p:nvPr/>
        </p:nvSpPr>
        <p:spPr>
          <a:xfrm>
            <a:off x="6920570" y="3188632"/>
            <a:ext cx="41979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 </a:t>
            </a:r>
            <a:r>
              <a:rPr b="0" i="0" lang="en-US" sz="3200" u="none" cap="none" strike="noStrike">
                <a:solidFill>
                  <a:srgbClr val="000000"/>
                </a:solidFill>
                <a:latin typeface="Century Gothic"/>
                <a:ea typeface="Century Gothic"/>
                <a:cs typeface="Century Gothic"/>
                <a:sym typeface="Century Gothic"/>
              </a:rPr>
              <a:t>to page 167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descr="A picture containing clock&#10;&#10;Description automatically generated" id="233" name="Google Shape;233;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4" name="Google Shape;234;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5" name="Google Shape;235;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6" name="Google Shape;236;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7" name="Google Shape;237;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38" name="Google Shape;238;p15"/>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pic>
        <p:nvPicPr>
          <p:cNvPr id="239" name="Google Shape;239;p15"/>
          <p:cNvPicPr preferRelativeResize="0"/>
          <p:nvPr/>
        </p:nvPicPr>
        <p:blipFill rotWithShape="1">
          <a:blip r:embed="rId7">
            <a:alphaModFix/>
          </a:blip>
          <a:srcRect b="0" l="0" r="0" t="0"/>
          <a:stretch/>
        </p:blipFill>
        <p:spPr>
          <a:xfrm>
            <a:off x="1763475" y="1885813"/>
            <a:ext cx="1333500" cy="1666875"/>
          </a:xfrm>
          <a:prstGeom prst="rect">
            <a:avLst/>
          </a:prstGeom>
          <a:noFill/>
          <a:ln>
            <a:noFill/>
          </a:ln>
        </p:spPr>
      </p:pic>
      <p:pic>
        <p:nvPicPr>
          <p:cNvPr id="240" name="Google Shape;240;p15"/>
          <p:cNvPicPr preferRelativeResize="0"/>
          <p:nvPr/>
        </p:nvPicPr>
        <p:blipFill rotWithShape="1">
          <a:blip r:embed="rId8">
            <a:alphaModFix/>
          </a:blip>
          <a:srcRect b="0" l="0" r="0" t="0"/>
          <a:stretch/>
        </p:blipFill>
        <p:spPr>
          <a:xfrm>
            <a:off x="1873013" y="4319401"/>
            <a:ext cx="1114425" cy="1485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descr="A picture containing clock&#10;&#10;Description automatically generated" id="246" name="Google Shape;246;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7" name="Google Shape;247;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8" name="Google Shape;248;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9" name="Google Shape;249;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0" name="Google Shape;250;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Fiction </a:t>
            </a:r>
            <a:endParaRPr b="0" i="0" sz="1400" u="none" cap="none" strike="noStrike">
              <a:solidFill>
                <a:srgbClr val="000000"/>
              </a:solidFill>
              <a:latin typeface="Century Gothic"/>
              <a:ea typeface="Century Gothic"/>
              <a:cs typeface="Century Gothic"/>
              <a:sym typeface="Century Gothic"/>
            </a:endParaRPr>
          </a:p>
        </p:txBody>
      </p:sp>
      <p:pic>
        <p:nvPicPr>
          <p:cNvPr id="251" name="Google Shape;251;p16"/>
          <p:cNvPicPr preferRelativeResize="0"/>
          <p:nvPr/>
        </p:nvPicPr>
        <p:blipFill rotWithShape="1">
          <a:blip r:embed="rId6">
            <a:alphaModFix/>
          </a:blip>
          <a:srcRect b="0" l="0" r="0" t="0"/>
          <a:stretch/>
        </p:blipFill>
        <p:spPr>
          <a:xfrm>
            <a:off x="946886" y="1297873"/>
            <a:ext cx="5619441" cy="46882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52" name="Google Shape;252;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171</a:t>
            </a:r>
            <a:endParaRPr b="0" i="0" sz="1400" u="none" cap="none" strike="noStrike">
              <a:solidFill>
                <a:srgbClr val="000000"/>
              </a:solidFill>
              <a:latin typeface="Century Gothic"/>
              <a:ea typeface="Century Gothic"/>
              <a:cs typeface="Century Gothic"/>
              <a:sym typeface="Century Gothic"/>
            </a:endParaRPr>
          </a:p>
        </p:txBody>
      </p:sp>
      <p:sp>
        <p:nvSpPr>
          <p:cNvPr id="253" name="Google Shape;253;p16"/>
          <p:cNvSpPr txBox="1"/>
          <p:nvPr/>
        </p:nvSpPr>
        <p:spPr>
          <a:xfrm>
            <a:off x="7623552" y="2739563"/>
            <a:ext cx="3967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171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descr="A picture containing clock&#10;&#10;Description automatically generated" id="259" name="Google Shape;259;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0" name="Google Shape;260;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1" name="Google Shape;261;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2" name="Google Shape;262;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3" name="Google Shape;263;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64" name="Google Shape;264;p17"/>
          <p:cNvSpPr txBox="1"/>
          <p:nvPr/>
        </p:nvSpPr>
        <p:spPr>
          <a:xfrm>
            <a:off x="1339273" y="2124263"/>
            <a:ext cx="59301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Continue </a:t>
            </a:r>
            <a:r>
              <a:rPr b="1" i="0" lang="en-US" sz="3200" u="none" cap="none" strike="noStrike">
                <a:solidFill>
                  <a:schemeClr val="dk1"/>
                </a:solidFill>
                <a:latin typeface="Century Gothic"/>
                <a:ea typeface="Century Gothic"/>
                <a:cs typeface="Century Gothic"/>
                <a:sym typeface="Century Gothic"/>
              </a:rPr>
              <a:t>editing</a:t>
            </a:r>
            <a:r>
              <a:rPr b="0" i="0" lang="en-US" sz="3200" u="none" cap="none" strike="noStrike">
                <a:solidFill>
                  <a:schemeClr val="dk1"/>
                </a:solidFill>
                <a:latin typeface="Century Gothic"/>
                <a:ea typeface="Century Gothic"/>
                <a:cs typeface="Century Gothic"/>
                <a:sym typeface="Century Gothic"/>
              </a:rPr>
              <a:t> your draft.</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65" name="Google Shape;265;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
        <p:nvSpPr>
          <p:cNvPr id="266" name="Google Shape;266;p17"/>
          <p:cNvSpPr txBox="1"/>
          <p:nvPr/>
        </p:nvSpPr>
        <p:spPr>
          <a:xfrm>
            <a:off x="1339275" y="3847463"/>
            <a:ext cx="78555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Replace</a:t>
            </a:r>
            <a:r>
              <a:rPr b="0" i="0" lang="en-US" sz="3200" u="none" cap="none" strike="noStrike">
                <a:solidFill>
                  <a:schemeClr val="dk1"/>
                </a:solidFill>
                <a:latin typeface="Century Gothic"/>
                <a:ea typeface="Century Gothic"/>
                <a:cs typeface="Century Gothic"/>
                <a:sym typeface="Century Gothic"/>
              </a:rPr>
              <a:t> some of the names of characters with pronouns. </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descr="A picture containing clock&#10;&#10;Description automatically generated" id="272" name="Google Shape;272;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3" name="Google Shape;273;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4" name="Google Shape;274;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5" name="Google Shape;275;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6" name="Google Shape;276;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77" name="Google Shape;277;p19"/>
          <p:cNvSpPr txBox="1"/>
          <p:nvPr/>
        </p:nvSpPr>
        <p:spPr>
          <a:xfrm>
            <a:off x="634148" y="2698236"/>
            <a:ext cx="11253047"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The dog is yours, and the cat is mine.</a:t>
            </a:r>
            <a:endParaRPr b="0" i="0" sz="4800" u="none" cap="none" strike="noStrike">
              <a:solidFill>
                <a:schemeClr val="accent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descr="A picture containing drawing, lamp&#10;&#10;Description automatically generated" id="282" name="Google Shape;282;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83" name="Google Shape;283;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84" name="Google Shape;284;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85" name="Google Shape;285;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86" name="Google Shape;286;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87" name="Google Shape;287;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descr="A picture containing clock&#10;&#10;Description automatically generated" id="293" name="Google Shape;293;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4" name="Google Shape;294;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5" name="Google Shape;295;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6" name="Google Shape;296;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7" name="Google Shape;297;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298" name="Google Shape;298;p21"/>
          <p:cNvSpPr txBox="1"/>
          <p:nvPr/>
        </p:nvSpPr>
        <p:spPr>
          <a:xfrm>
            <a:off x="984653" y="1357523"/>
            <a:ext cx="3952200" cy="46638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man</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mane</a:t>
            </a:r>
            <a:endParaRPr b="1" i="1" sz="1400" u="none" cap="none" strike="noStrike">
              <a:solidFill>
                <a:srgbClr val="000000"/>
              </a:solidFill>
              <a:latin typeface="Century Gothic"/>
              <a:ea typeface="Century Gothic"/>
              <a:cs typeface="Century Gothic"/>
              <a:sym typeface="Century Gothic"/>
            </a:endParaRPr>
          </a:p>
          <a:p>
            <a:pPr indent="0" lvl="0" marL="0" marR="0" rtl="0" algn="ctr">
              <a:lnSpc>
                <a:spcPct val="15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tap</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tape</a:t>
            </a:r>
            <a:endParaRPr b="0" i="0" sz="1400" u="none" cap="none" strike="noStrike">
              <a:solidFill>
                <a:srgbClr val="000000"/>
              </a:solidFill>
              <a:latin typeface="Arial"/>
              <a:ea typeface="Arial"/>
              <a:cs typeface="Arial"/>
              <a:sym typeface="Arial"/>
            </a:endParaRPr>
          </a:p>
        </p:txBody>
      </p:sp>
      <p:pic>
        <p:nvPicPr>
          <p:cNvPr id="299" name="Google Shape;299;p21"/>
          <p:cNvPicPr preferRelativeResize="0"/>
          <p:nvPr/>
        </p:nvPicPr>
        <p:blipFill rotWithShape="1">
          <a:blip r:embed="rId6">
            <a:alphaModFix/>
          </a:blip>
          <a:srcRect b="49" l="0" r="0" t="49"/>
          <a:stretch/>
        </p:blipFill>
        <p:spPr>
          <a:xfrm>
            <a:off x="5709072" y="1536888"/>
            <a:ext cx="3012695" cy="41857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descr="A picture containing clock&#10;&#10;Description automatically generated" id="305" name="Google Shape;305;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6" name="Google Shape;306;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7" name="Google Shape;307;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8" name="Google Shape;308;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9" name="Google Shape;309;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10" name="Google Shape;310;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140</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screenshot, mammal, clothing&#10;&#10;Description automatically generated" id="311" name="Google Shape;311;p57"/>
          <p:cNvPicPr preferRelativeResize="0"/>
          <p:nvPr/>
        </p:nvPicPr>
        <p:blipFill rotWithShape="1">
          <a:blip r:embed="rId6">
            <a:alphaModFix/>
          </a:blip>
          <a:srcRect b="0" l="0" r="0" t="0"/>
          <a:stretch/>
        </p:blipFill>
        <p:spPr>
          <a:xfrm>
            <a:off x="881401" y="1538038"/>
            <a:ext cx="5370208" cy="44687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12" name="Google Shape;312;p57"/>
          <p:cNvSpPr txBox="1"/>
          <p:nvPr/>
        </p:nvSpPr>
        <p:spPr>
          <a:xfrm>
            <a:off x="7302495" y="2331757"/>
            <a:ext cx="41979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 </a:t>
            </a:r>
            <a:r>
              <a:rPr b="0" i="0" lang="en-US" sz="3200" u="none" cap="none" strike="noStrike">
                <a:solidFill>
                  <a:srgbClr val="000000"/>
                </a:solidFill>
                <a:latin typeface="Century Gothic"/>
                <a:ea typeface="Century Gothic"/>
                <a:cs typeface="Century Gothic"/>
                <a:sym typeface="Century Gothic"/>
              </a:rPr>
              <a:t>to page 140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descr="A picture containing clock&#10;&#10;Description automatically generated" id="318" name="Google Shape;318;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9" name="Google Shape;319;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0" name="Google Shape;320;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1" name="Google Shape;321;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2" name="Google Shape;322;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23" name="Google Shape;323;p23"/>
          <p:cNvSpPr txBox="1"/>
          <p:nvPr/>
        </p:nvSpPr>
        <p:spPr>
          <a:xfrm>
            <a:off x="842281" y="3234832"/>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away</a:t>
            </a:r>
            <a:endParaRPr b="0" i="0" sz="1400" u="none" cap="none" strike="noStrike">
              <a:solidFill>
                <a:srgbClr val="000000"/>
              </a:solidFill>
              <a:latin typeface="Century Gothic"/>
              <a:ea typeface="Century Gothic"/>
              <a:cs typeface="Century Gothic"/>
              <a:sym typeface="Century Gothic"/>
            </a:endParaRPr>
          </a:p>
        </p:txBody>
      </p:sp>
      <p:sp>
        <p:nvSpPr>
          <p:cNvPr id="324" name="Google Shape;324;p23"/>
          <p:cNvSpPr txBox="1"/>
          <p:nvPr/>
        </p:nvSpPr>
        <p:spPr>
          <a:xfrm>
            <a:off x="4452258" y="3234832"/>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give</a:t>
            </a:r>
            <a:endParaRPr b="0" i="0" sz="1400" u="none" cap="none" strike="noStrike">
              <a:solidFill>
                <a:srgbClr val="000000"/>
              </a:solidFill>
              <a:latin typeface="Century Gothic"/>
              <a:ea typeface="Century Gothic"/>
              <a:cs typeface="Century Gothic"/>
              <a:sym typeface="Century Gothic"/>
            </a:endParaRPr>
          </a:p>
        </p:txBody>
      </p:sp>
      <p:sp>
        <p:nvSpPr>
          <p:cNvPr id="325" name="Google Shape;325;p23"/>
          <p:cNvSpPr txBox="1"/>
          <p:nvPr/>
        </p:nvSpPr>
        <p:spPr>
          <a:xfrm>
            <a:off x="7958954" y="3220665"/>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little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descr="A picture containing clock&#10;&#10;Description automatically generated" id="331" name="Google Shape;331;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2" name="Google Shape;332;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3" name="Google Shape;333;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4" name="Google Shape;334;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5" name="Google Shape;335;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36" name="Google Shape;336;p24"/>
          <p:cNvSpPr txBox="1"/>
          <p:nvPr/>
        </p:nvSpPr>
        <p:spPr>
          <a:xfrm>
            <a:off x="1119188" y="2496386"/>
            <a:ext cx="4219500" cy="8310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800" u="none" cap="none" strike="noStrike">
                <a:solidFill>
                  <a:schemeClr val="dk1"/>
                </a:solidFill>
                <a:latin typeface="Century Gothic"/>
                <a:ea typeface="Century Gothic"/>
                <a:cs typeface="Century Gothic"/>
                <a:sym typeface="Century Gothic"/>
              </a:rPr>
              <a:t>castle</a:t>
            </a:r>
            <a:endParaRPr b="0" i="0" sz="4800" u="none" cap="none" strike="noStrike">
              <a:solidFill>
                <a:srgbClr val="000000"/>
              </a:solidFill>
              <a:latin typeface="Century Gothic"/>
              <a:ea typeface="Century Gothic"/>
              <a:cs typeface="Century Gothic"/>
              <a:sym typeface="Century Gothic"/>
            </a:endParaRPr>
          </a:p>
        </p:txBody>
      </p:sp>
      <p:sp>
        <p:nvSpPr>
          <p:cNvPr id="337" name="Google Shape;337;p24"/>
          <p:cNvSpPr txBox="1"/>
          <p:nvPr/>
        </p:nvSpPr>
        <p:spPr>
          <a:xfrm>
            <a:off x="1119188" y="3723979"/>
            <a:ext cx="4219500" cy="8310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800" u="none" cap="none" strike="noStrike">
                <a:solidFill>
                  <a:schemeClr val="dk1"/>
                </a:solidFill>
                <a:latin typeface="Century Gothic"/>
                <a:ea typeface="Century Gothic"/>
                <a:cs typeface="Century Gothic"/>
                <a:sym typeface="Century Gothic"/>
              </a:rPr>
              <a:t>explorer</a:t>
            </a:r>
            <a:endParaRPr b="0" i="0" sz="4800" u="none" cap="none" strike="noStrike">
              <a:solidFill>
                <a:srgbClr val="000000"/>
              </a:solidFill>
              <a:latin typeface="Century Gothic"/>
              <a:ea typeface="Century Gothic"/>
              <a:cs typeface="Century Gothic"/>
              <a:sym typeface="Century Gothic"/>
            </a:endParaRPr>
          </a:p>
        </p:txBody>
      </p:sp>
      <p:sp>
        <p:nvSpPr>
          <p:cNvPr id="338" name="Google Shape;338;p24"/>
          <p:cNvSpPr txBox="1"/>
          <p:nvPr/>
        </p:nvSpPr>
        <p:spPr>
          <a:xfrm>
            <a:off x="5967425" y="2535252"/>
            <a:ext cx="4219500" cy="8310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800" u="none" cap="none" strike="noStrike">
                <a:solidFill>
                  <a:schemeClr val="dk1"/>
                </a:solidFill>
                <a:latin typeface="Century Gothic"/>
                <a:ea typeface="Century Gothic"/>
                <a:cs typeface="Century Gothic"/>
                <a:sym typeface="Century Gothic"/>
              </a:rPr>
              <a:t>pretend</a:t>
            </a:r>
            <a:endParaRPr b="0" i="0" sz="4800" u="none" cap="none" strike="noStrike">
              <a:solidFill>
                <a:srgbClr val="000000"/>
              </a:solidFill>
              <a:latin typeface="Century Gothic"/>
              <a:ea typeface="Century Gothic"/>
              <a:cs typeface="Century Gothic"/>
              <a:sym typeface="Century Gothic"/>
            </a:endParaRPr>
          </a:p>
        </p:txBody>
      </p:sp>
      <p:sp>
        <p:nvSpPr>
          <p:cNvPr id="339" name="Google Shape;339;p24"/>
          <p:cNvSpPr txBox="1"/>
          <p:nvPr/>
        </p:nvSpPr>
        <p:spPr>
          <a:xfrm>
            <a:off x="5967425" y="3749362"/>
            <a:ext cx="4219500" cy="8310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800" u="none" cap="none" strike="noStrike">
                <a:solidFill>
                  <a:schemeClr val="dk1"/>
                </a:solidFill>
                <a:latin typeface="Century Gothic"/>
                <a:ea typeface="Century Gothic"/>
                <a:cs typeface="Century Gothic"/>
                <a:sym typeface="Century Gothic"/>
              </a:rPr>
              <a:t>adventure</a:t>
            </a:r>
            <a:endParaRPr b="0" i="0" sz="4800" u="none" cap="none" strike="noStrike">
              <a:solidFill>
                <a:srgbClr val="000000"/>
              </a:solidFill>
              <a:latin typeface="Century Gothic"/>
              <a:ea typeface="Century Gothic"/>
              <a:cs typeface="Century Gothic"/>
              <a:sym typeface="Century Gothic"/>
            </a:endParaRPr>
          </a:p>
        </p:txBody>
      </p:sp>
      <p:sp>
        <p:nvSpPr>
          <p:cNvPr id="340" name="Google Shape;340;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152</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descr="A picture containing clock&#10;&#10;Description automatically generated" id="346" name="Google Shape;346;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7" name="Google Shape;347;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8" name="Google Shape;348;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9" name="Google Shape;349;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0" name="Google Shape;350;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id="351" name="Google Shape;351;p26"/>
          <p:cNvPicPr preferRelativeResize="0"/>
          <p:nvPr/>
        </p:nvPicPr>
        <p:blipFill rotWithShape="1">
          <a:blip r:embed="rId6">
            <a:alphaModFix/>
          </a:blip>
          <a:srcRect b="0" l="0" r="0" t="0"/>
          <a:stretch/>
        </p:blipFill>
        <p:spPr>
          <a:xfrm>
            <a:off x="3117279" y="1482842"/>
            <a:ext cx="5518714" cy="449199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descr="A picture containing clock&#10;&#10;Description automatically generated" id="357" name="Google Shape;357;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8" name="Google Shape;358;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9" name="Google Shape;359;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0" name="Google Shape;360;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1" name="Google Shape;361;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Best Story</a:t>
            </a:r>
            <a:endParaRPr b="0" i="0" sz="1400" u="none" cap="none" strike="noStrike">
              <a:solidFill>
                <a:srgbClr val="000000"/>
              </a:solidFill>
              <a:latin typeface="Century Gothic"/>
              <a:ea typeface="Century Gothic"/>
              <a:cs typeface="Century Gothic"/>
              <a:sym typeface="Century Gothic"/>
            </a:endParaRPr>
          </a:p>
        </p:txBody>
      </p:sp>
      <p:pic>
        <p:nvPicPr>
          <p:cNvPr id="362" name="Google Shape;362;p27"/>
          <p:cNvPicPr preferRelativeResize="0"/>
          <p:nvPr/>
        </p:nvPicPr>
        <p:blipFill rotWithShape="1">
          <a:blip r:embed="rId6">
            <a:alphaModFix/>
          </a:blip>
          <a:srcRect b="0" l="0" r="0" t="0"/>
          <a:stretch/>
        </p:blipFill>
        <p:spPr>
          <a:xfrm>
            <a:off x="3117279" y="1482842"/>
            <a:ext cx="5518716" cy="449199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63" name="Google Shape;363;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153</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descr="A picture containing clock&#10;&#10;Description automatically generated" id="369" name="Google Shape;369;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0" name="Google Shape;370;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1" name="Google Shape;371;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2" name="Google Shape;372;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3" name="Google Shape;373;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Best Story</a:t>
            </a:r>
            <a:endParaRPr b="0" i="0" sz="1400" u="none" cap="none" strike="noStrike">
              <a:solidFill>
                <a:srgbClr val="000000"/>
              </a:solidFill>
              <a:latin typeface="Century Gothic"/>
              <a:ea typeface="Century Gothic"/>
              <a:cs typeface="Century Gothic"/>
              <a:sym typeface="Century Gothic"/>
            </a:endParaRPr>
          </a:p>
        </p:txBody>
      </p:sp>
      <p:sp>
        <p:nvSpPr>
          <p:cNvPr id="374" name="Google Shape;374;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154, 155</a:t>
            </a:r>
            <a:endParaRPr b="0" i="0" sz="1400" u="none" cap="none" strike="noStrike">
              <a:solidFill>
                <a:srgbClr val="000000"/>
              </a:solidFill>
              <a:latin typeface="Century Gothic"/>
              <a:ea typeface="Century Gothic"/>
              <a:cs typeface="Century Gothic"/>
              <a:sym typeface="Century Gothic"/>
            </a:endParaRPr>
          </a:p>
        </p:txBody>
      </p:sp>
      <p:pic>
        <p:nvPicPr>
          <p:cNvPr id="375" name="Google Shape;375;p28"/>
          <p:cNvPicPr preferRelativeResize="0"/>
          <p:nvPr/>
        </p:nvPicPr>
        <p:blipFill rotWithShape="1">
          <a:blip r:embed="rId6">
            <a:alphaModFix/>
          </a:blip>
          <a:srcRect b="0" l="0" r="0" t="0"/>
          <a:stretch/>
        </p:blipFill>
        <p:spPr>
          <a:xfrm>
            <a:off x="2459300" y="1734026"/>
            <a:ext cx="8612525" cy="40340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76" name="Google Shape;376;p28"/>
          <p:cNvPicPr preferRelativeResize="0"/>
          <p:nvPr/>
        </p:nvPicPr>
        <p:blipFill rotWithShape="1">
          <a:blip r:embed="rId7">
            <a:alphaModFix/>
          </a:blip>
          <a:srcRect b="0" l="0" r="0" t="0"/>
          <a:stretch/>
        </p:blipFill>
        <p:spPr>
          <a:xfrm>
            <a:off x="212451" y="2949820"/>
            <a:ext cx="2030326" cy="192517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descr="A picture containing clock&#10;&#10;Description automatically generated" id="382" name="Google Shape;382;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3" name="Google Shape;383;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4" name="Google Shape;384;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5" name="Google Shape;385;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6" name="Google Shape;386;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Best Story</a:t>
            </a:r>
            <a:endParaRPr b="0" i="0" sz="1400" u="none" cap="none" strike="noStrike">
              <a:solidFill>
                <a:srgbClr val="000000"/>
              </a:solidFill>
              <a:latin typeface="Century Gothic"/>
              <a:ea typeface="Century Gothic"/>
              <a:cs typeface="Century Gothic"/>
              <a:sym typeface="Century Gothic"/>
            </a:endParaRPr>
          </a:p>
        </p:txBody>
      </p:sp>
      <p:sp>
        <p:nvSpPr>
          <p:cNvPr id="387" name="Google Shape;387;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156, 157</a:t>
            </a:r>
            <a:endParaRPr b="0" i="0" sz="1400" u="none" cap="none" strike="noStrike">
              <a:solidFill>
                <a:srgbClr val="000000"/>
              </a:solidFill>
              <a:latin typeface="Century Gothic"/>
              <a:ea typeface="Century Gothic"/>
              <a:cs typeface="Century Gothic"/>
              <a:sym typeface="Century Gothic"/>
            </a:endParaRPr>
          </a:p>
        </p:txBody>
      </p:sp>
      <p:pic>
        <p:nvPicPr>
          <p:cNvPr id="388" name="Google Shape;388;p29"/>
          <p:cNvPicPr preferRelativeResize="0"/>
          <p:nvPr/>
        </p:nvPicPr>
        <p:blipFill rotWithShape="1">
          <a:blip r:embed="rId6">
            <a:alphaModFix/>
          </a:blip>
          <a:srcRect b="0" l="0" r="0" t="0"/>
          <a:stretch/>
        </p:blipFill>
        <p:spPr>
          <a:xfrm>
            <a:off x="1144913" y="1592600"/>
            <a:ext cx="8795398" cy="41936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descr="A picture containing clock&#10;&#10;Description automatically generated" id="394" name="Google Shape;394;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5" name="Google Shape;395;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6" name="Google Shape;396;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7" name="Google Shape;397;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8" name="Google Shape;398;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Best Story</a:t>
            </a:r>
            <a:endParaRPr b="0" i="0" sz="1400" u="none" cap="none" strike="noStrike">
              <a:solidFill>
                <a:srgbClr val="000000"/>
              </a:solidFill>
              <a:latin typeface="Century Gothic"/>
              <a:ea typeface="Century Gothic"/>
              <a:cs typeface="Century Gothic"/>
              <a:sym typeface="Century Gothic"/>
            </a:endParaRPr>
          </a:p>
        </p:txBody>
      </p:sp>
      <p:sp>
        <p:nvSpPr>
          <p:cNvPr id="399" name="Google Shape;399;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158, 159</a:t>
            </a:r>
            <a:endParaRPr b="0" i="0" sz="1400" u="none" cap="none" strike="noStrike">
              <a:solidFill>
                <a:srgbClr val="000000"/>
              </a:solidFill>
              <a:latin typeface="Century Gothic"/>
              <a:ea typeface="Century Gothic"/>
              <a:cs typeface="Century Gothic"/>
              <a:sym typeface="Century Gothic"/>
            </a:endParaRPr>
          </a:p>
        </p:txBody>
      </p:sp>
      <p:pic>
        <p:nvPicPr>
          <p:cNvPr id="400" name="Google Shape;400;p30"/>
          <p:cNvPicPr preferRelativeResize="0"/>
          <p:nvPr/>
        </p:nvPicPr>
        <p:blipFill rotWithShape="1">
          <a:blip r:embed="rId6">
            <a:alphaModFix/>
          </a:blip>
          <a:srcRect b="0" l="0" r="0" t="0"/>
          <a:stretch/>
        </p:blipFill>
        <p:spPr>
          <a:xfrm>
            <a:off x="1047827" y="1719511"/>
            <a:ext cx="8643752" cy="39398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01" name="Google Shape;401;p30"/>
          <p:cNvPicPr preferRelativeResize="0"/>
          <p:nvPr/>
        </p:nvPicPr>
        <p:blipFill rotWithShape="1">
          <a:blip r:embed="rId7">
            <a:alphaModFix/>
          </a:blip>
          <a:srcRect b="0" l="0" r="0" t="0"/>
          <a:stretch/>
        </p:blipFill>
        <p:spPr>
          <a:xfrm flipH="1">
            <a:off x="10213732" y="2646727"/>
            <a:ext cx="2177154" cy="192517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descr="A picture containing clock&#10;&#10;Description automatically generated" id="407" name="Google Shape;407;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8" name="Google Shape;408;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9" name="Google Shape;409;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0" name="Google Shape;410;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1" name="Google Shape;411;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Best Story</a:t>
            </a:r>
            <a:endParaRPr b="0" i="0" sz="1400" u="none" cap="none" strike="noStrike">
              <a:solidFill>
                <a:srgbClr val="000000"/>
              </a:solidFill>
              <a:latin typeface="Century Gothic"/>
              <a:ea typeface="Century Gothic"/>
              <a:cs typeface="Century Gothic"/>
              <a:sym typeface="Century Gothic"/>
            </a:endParaRPr>
          </a:p>
        </p:txBody>
      </p:sp>
      <p:sp>
        <p:nvSpPr>
          <p:cNvPr id="412" name="Google Shape;412;p3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160, 161</a:t>
            </a:r>
            <a:endParaRPr b="0" i="0" sz="1400" u="none" cap="none" strike="noStrike">
              <a:solidFill>
                <a:srgbClr val="000000"/>
              </a:solidFill>
              <a:latin typeface="Century Gothic"/>
              <a:ea typeface="Century Gothic"/>
              <a:cs typeface="Century Gothic"/>
              <a:sym typeface="Century Gothic"/>
            </a:endParaRPr>
          </a:p>
        </p:txBody>
      </p:sp>
      <p:pic>
        <p:nvPicPr>
          <p:cNvPr id="413" name="Google Shape;413;p31"/>
          <p:cNvPicPr preferRelativeResize="0"/>
          <p:nvPr/>
        </p:nvPicPr>
        <p:blipFill rotWithShape="1">
          <a:blip r:embed="rId6">
            <a:alphaModFix/>
          </a:blip>
          <a:srcRect b="0" l="0" r="0" t="0"/>
          <a:stretch/>
        </p:blipFill>
        <p:spPr>
          <a:xfrm>
            <a:off x="1288425" y="1659950"/>
            <a:ext cx="9105821" cy="39606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descr="A picture containing clock&#10;&#10;Description automatically generated" id="419" name="Google Shape;419;g216d5158540_0_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420" name="Google Shape;420;g216d5158540_0_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421" name="Google Shape;421;g216d5158540_0_8"/>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422" name="Google Shape;422;g216d5158540_0_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423" name="Google Shape;423;g216d5158540_0_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 </a:t>
            </a:r>
            <a:endParaRPr b="0" i="0" sz="1400" u="none" cap="none" strike="noStrike">
              <a:solidFill>
                <a:srgbClr val="000000"/>
              </a:solidFill>
              <a:latin typeface="Century Gothic"/>
              <a:ea typeface="Century Gothic"/>
              <a:cs typeface="Century Gothic"/>
              <a:sym typeface="Century Gothic"/>
            </a:endParaRPr>
          </a:p>
        </p:txBody>
      </p:sp>
      <p:sp>
        <p:nvSpPr>
          <p:cNvPr id="424" name="Google Shape;424;g216d5158540_0_8"/>
          <p:cNvSpPr txBox="1"/>
          <p:nvPr/>
        </p:nvSpPr>
        <p:spPr>
          <a:xfrm>
            <a:off x="5569276" y="1752338"/>
            <a:ext cx="6254400" cy="37140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2600"/>
              <a:buFont typeface="Arial"/>
              <a:buNone/>
            </a:pPr>
            <a:r>
              <a:rPr b="1" i="0" lang="en-US" sz="2600" u="none" cap="none" strike="noStrike">
                <a:solidFill>
                  <a:schemeClr val="dk1"/>
                </a:solidFill>
                <a:latin typeface="Century Gothic"/>
                <a:ea typeface="Century Gothic"/>
                <a:cs typeface="Century Gothic"/>
                <a:sym typeface="Century Gothic"/>
              </a:rPr>
              <a:t>Talk</a:t>
            </a:r>
            <a:r>
              <a:rPr b="0" i="0" lang="en-US" sz="2600" u="none" cap="none" strike="noStrike">
                <a:solidFill>
                  <a:schemeClr val="dk1"/>
                </a:solidFill>
                <a:latin typeface="Century Gothic"/>
                <a:ea typeface="Century Gothic"/>
                <a:cs typeface="Century Gothic"/>
                <a:sym typeface="Century Gothic"/>
              </a:rPr>
              <a:t> Find a page that you thought was interesting. What did you like about it</a:t>
            </a:r>
            <a:r>
              <a:rPr b="0" i="0" lang="en-US" sz="2600" u="none" cap="none" strike="noStrike">
                <a:solidFill>
                  <a:schemeClr val="dk1"/>
                </a:solidFill>
                <a:latin typeface="Arial"/>
                <a:ea typeface="Arial"/>
                <a:cs typeface="Arial"/>
                <a:sym typeface="Arial"/>
              </a:rPr>
              <a:t>?</a:t>
            </a:r>
            <a:endParaRPr b="0" i="0" sz="26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US" sz="2600" u="none" cap="none" strike="noStrike">
                <a:solidFill>
                  <a:schemeClr val="dk1"/>
                </a:solidFill>
                <a:latin typeface="Century Gothic"/>
                <a:ea typeface="Century Gothic"/>
                <a:cs typeface="Century Gothic"/>
                <a:sym typeface="Century Gothic"/>
              </a:rPr>
              <a:t>How did the illustration help you understand the text</a:t>
            </a:r>
            <a:r>
              <a:rPr b="0" i="0" lang="en-US" sz="2600" u="none" cap="none" strike="noStrike">
                <a:solidFill>
                  <a:schemeClr val="dk1"/>
                </a:solidFill>
                <a:latin typeface="Arial"/>
                <a:ea typeface="Arial"/>
                <a:cs typeface="Arial"/>
                <a:sym typeface="Arial"/>
              </a:rPr>
              <a:t>?</a:t>
            </a:r>
            <a:endParaRPr b="0" i="0" sz="26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15000"/>
              </a:lnSpc>
              <a:spcBef>
                <a:spcPts val="0"/>
              </a:spcBef>
              <a:spcAft>
                <a:spcPts val="0"/>
              </a:spcAft>
              <a:buClr>
                <a:schemeClr val="dk1"/>
              </a:buClr>
              <a:buSzPts val="1100"/>
              <a:buFont typeface="Arial"/>
              <a:buNone/>
            </a:pPr>
            <a:r>
              <a:rPr b="1" i="0" lang="en-US" sz="2600" u="none" cap="none" strike="noStrike">
                <a:solidFill>
                  <a:schemeClr val="dk1"/>
                </a:solidFill>
                <a:latin typeface="Century Gothic"/>
                <a:ea typeface="Century Gothic"/>
                <a:cs typeface="Century Gothic"/>
                <a:sym typeface="Century Gothic"/>
              </a:rPr>
              <a:t>Analyze</a:t>
            </a:r>
            <a:r>
              <a:rPr b="0" i="0" lang="en-US" sz="2600" u="none" cap="none" strike="noStrike">
                <a:solidFill>
                  <a:schemeClr val="dk1"/>
                </a:solidFill>
                <a:latin typeface="Century Gothic"/>
                <a:ea typeface="Century Gothic"/>
                <a:cs typeface="Century Gothic"/>
                <a:sym typeface="Century Gothic"/>
              </a:rPr>
              <a:t> Why do you think the story was called The Best Story</a:t>
            </a:r>
            <a:r>
              <a:rPr b="0" i="0" lang="en-US" sz="2600" u="none" cap="none" strike="noStrike">
                <a:solidFill>
                  <a:schemeClr val="dk1"/>
                </a:solidFill>
                <a:latin typeface="Arial"/>
                <a:ea typeface="Arial"/>
                <a:cs typeface="Arial"/>
                <a:sym typeface="Arial"/>
              </a:rPr>
              <a:t>?</a:t>
            </a:r>
            <a:endParaRPr b="1" i="0" sz="2600" u="none" cap="none" strike="noStrike">
              <a:solidFill>
                <a:schemeClr val="dk1"/>
              </a:solidFill>
              <a:latin typeface="Century Gothic"/>
              <a:ea typeface="Century Gothic"/>
              <a:cs typeface="Century Gothic"/>
              <a:sym typeface="Century Gothic"/>
            </a:endParaRPr>
          </a:p>
        </p:txBody>
      </p:sp>
      <p:pic>
        <p:nvPicPr>
          <p:cNvPr id="425" name="Google Shape;425;g216d5158540_0_8"/>
          <p:cNvPicPr preferRelativeResize="0"/>
          <p:nvPr/>
        </p:nvPicPr>
        <p:blipFill rotWithShape="1">
          <a:blip r:embed="rId6">
            <a:alphaModFix/>
          </a:blip>
          <a:srcRect b="0" l="0" r="0" t="0"/>
          <a:stretch/>
        </p:blipFill>
        <p:spPr>
          <a:xfrm>
            <a:off x="701724" y="1895107"/>
            <a:ext cx="4378289" cy="32588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descr="A picture containing clock&#10;&#10;Description automatically generated" id="431" name="Google Shape;431;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2" name="Google Shape;432;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3" name="Google Shape;433;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4" name="Google Shape;434;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5" name="Google Shape;435;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36" name="Google Shape;436;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162</a:t>
            </a:r>
            <a:endParaRPr b="0" i="0" sz="1400" u="none" cap="none" strike="noStrike">
              <a:solidFill>
                <a:srgbClr val="000000"/>
              </a:solidFill>
              <a:latin typeface="Century Gothic"/>
              <a:ea typeface="Century Gothic"/>
              <a:cs typeface="Century Gothic"/>
              <a:sym typeface="Century Gothic"/>
            </a:endParaRPr>
          </a:p>
        </p:txBody>
      </p:sp>
      <p:pic>
        <p:nvPicPr>
          <p:cNvPr id="437" name="Google Shape;437;p33"/>
          <p:cNvPicPr preferRelativeResize="0"/>
          <p:nvPr/>
        </p:nvPicPr>
        <p:blipFill rotWithShape="1">
          <a:blip r:embed="rId6">
            <a:alphaModFix/>
          </a:blip>
          <a:srcRect b="0" l="0" r="0" t="0"/>
          <a:stretch/>
        </p:blipFill>
        <p:spPr>
          <a:xfrm>
            <a:off x="915955" y="1494737"/>
            <a:ext cx="5484797" cy="43893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38" name="Google Shape;438;p33"/>
          <p:cNvSpPr txBox="1"/>
          <p:nvPr/>
        </p:nvSpPr>
        <p:spPr>
          <a:xfrm>
            <a:off x="7341250" y="2397750"/>
            <a:ext cx="45720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162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drawing, lamp&#10;&#10;Description automatically generated" id="107" name="Google Shape;107;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8" name="Google Shape;108;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9" name="Google Shape;109;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1" name="Google Shape;111;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12" name="Google Shape;112;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descr="A picture containing clock&#10;&#10;Description automatically generated" id="444" name="Google Shape;444;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5" name="Google Shape;445;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6" name="Google Shape;446;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7" name="Google Shape;447;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8" name="Google Shape;448;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49" name="Google Shape;449;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163</a:t>
            </a:r>
            <a:endParaRPr b="0" i="0" sz="1400" u="none" cap="none" strike="noStrike">
              <a:solidFill>
                <a:srgbClr val="000000"/>
              </a:solidFill>
              <a:latin typeface="Arial"/>
              <a:ea typeface="Arial"/>
              <a:cs typeface="Arial"/>
              <a:sym typeface="Arial"/>
            </a:endParaRPr>
          </a:p>
        </p:txBody>
      </p:sp>
      <p:sp>
        <p:nvSpPr>
          <p:cNvPr id="450" name="Google Shape;450;p34"/>
          <p:cNvSpPr txBox="1"/>
          <p:nvPr/>
        </p:nvSpPr>
        <p:spPr>
          <a:xfrm>
            <a:off x="995894" y="1716507"/>
            <a:ext cx="9390600" cy="354030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5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How does the story end</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5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Why did the illustrator include thought bubbles</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5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Which character’s opinion do you agree with</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descr="A picture containing clock&#10;&#10;Description automatically generated" id="456" name="Google Shape;456;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7" name="Google Shape;457;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8" name="Google Shape;458;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9" name="Google Shape;459;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0" name="Google Shape;460;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Fiction</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461" name="Google Shape;461;p35"/>
          <p:cNvPicPr preferRelativeResize="0"/>
          <p:nvPr/>
        </p:nvPicPr>
        <p:blipFill rotWithShape="1">
          <a:blip r:embed="rId6">
            <a:alphaModFix/>
          </a:blip>
          <a:srcRect b="0" l="0" r="0" t="0"/>
          <a:stretch/>
        </p:blipFill>
        <p:spPr>
          <a:xfrm>
            <a:off x="8442980" y="3591460"/>
            <a:ext cx="2429785" cy="2429785"/>
          </a:xfrm>
          <a:prstGeom prst="rect">
            <a:avLst/>
          </a:prstGeom>
          <a:noFill/>
          <a:ln>
            <a:noFill/>
          </a:ln>
        </p:spPr>
      </p:pic>
      <p:sp>
        <p:nvSpPr>
          <p:cNvPr id="462" name="Google Shape;462;p35"/>
          <p:cNvSpPr txBox="1"/>
          <p:nvPr/>
        </p:nvSpPr>
        <p:spPr>
          <a:xfrm>
            <a:off x="1109100" y="2085775"/>
            <a:ext cx="9357900" cy="180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rgbClr val="000000"/>
                </a:solidFill>
                <a:latin typeface="Century Gothic"/>
                <a:ea typeface="Century Gothic"/>
                <a:cs typeface="Century Gothic"/>
                <a:sym typeface="Century Gothic"/>
              </a:rPr>
              <a:t>A complete sentence is one that includes both a naming part (subject) and an action part (verb).</a:t>
            </a:r>
            <a:endParaRPr b="0" i="0" sz="35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descr="A picture containing clock&#10;&#10;Description automatically generated" id="468" name="Google Shape;468;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9" name="Google Shape;469;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0" name="Google Shape;470;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1" name="Google Shape;471;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2" name="Google Shape;472;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473" name="Google Shape;473;p36"/>
          <p:cNvPicPr preferRelativeResize="0"/>
          <p:nvPr/>
        </p:nvPicPr>
        <p:blipFill rotWithShape="1">
          <a:blip r:embed="rId6">
            <a:alphaModFix/>
          </a:blip>
          <a:srcRect b="0" l="0" r="0" t="0"/>
          <a:stretch/>
        </p:blipFill>
        <p:spPr>
          <a:xfrm>
            <a:off x="8442992" y="3580440"/>
            <a:ext cx="2429785" cy="2429785"/>
          </a:xfrm>
          <a:prstGeom prst="rect">
            <a:avLst/>
          </a:prstGeom>
          <a:noFill/>
          <a:ln>
            <a:noFill/>
          </a:ln>
        </p:spPr>
      </p:pic>
      <p:sp>
        <p:nvSpPr>
          <p:cNvPr id="474" name="Google Shape;474;p36"/>
          <p:cNvSpPr txBox="1"/>
          <p:nvPr/>
        </p:nvSpPr>
        <p:spPr>
          <a:xfrm>
            <a:off x="1339273" y="2124263"/>
            <a:ext cx="59301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Review</a:t>
            </a:r>
            <a:r>
              <a:rPr b="0" i="0" lang="en-US" sz="3200" u="none" cap="none" strike="noStrike">
                <a:solidFill>
                  <a:schemeClr val="dk1"/>
                </a:solidFill>
                <a:latin typeface="Century Gothic"/>
                <a:ea typeface="Century Gothic"/>
                <a:cs typeface="Century Gothic"/>
                <a:sym typeface="Century Gothic"/>
              </a:rPr>
              <a:t> your draft.</a:t>
            </a:r>
            <a:endParaRPr b="0" i="0" sz="1400" u="none" cap="none" strike="noStrike">
              <a:solidFill>
                <a:srgbClr val="000000"/>
              </a:solidFill>
              <a:latin typeface="Century Gothic"/>
              <a:ea typeface="Century Gothic"/>
              <a:cs typeface="Century Gothic"/>
              <a:sym typeface="Century Gothic"/>
            </a:endParaRPr>
          </a:p>
        </p:txBody>
      </p:sp>
      <p:sp>
        <p:nvSpPr>
          <p:cNvPr id="475" name="Google Shape;475;p36"/>
          <p:cNvSpPr txBox="1"/>
          <p:nvPr/>
        </p:nvSpPr>
        <p:spPr>
          <a:xfrm>
            <a:off x="1339275" y="3847463"/>
            <a:ext cx="78555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Correct</a:t>
            </a:r>
            <a:r>
              <a:rPr b="0" i="0" lang="en-US" sz="3200" u="none" cap="none" strike="noStrike">
                <a:solidFill>
                  <a:schemeClr val="dk1"/>
                </a:solidFill>
                <a:latin typeface="Century Gothic"/>
                <a:ea typeface="Century Gothic"/>
                <a:cs typeface="Century Gothic"/>
                <a:sym typeface="Century Gothic"/>
              </a:rPr>
              <a:t> any incomplete sentences. </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descr="A picture containing clock&#10;&#10;Description automatically generated" id="481" name="Google Shape;481;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2" name="Google Shape;482;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3" name="Google Shape;483;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4" name="Google Shape;484;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5" name="Google Shape;485;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Vowel Activity</a:t>
            </a:r>
            <a:endParaRPr b="0" i="0" sz="1400" u="none" cap="none" strike="noStrike">
              <a:solidFill>
                <a:srgbClr val="000000"/>
              </a:solidFill>
              <a:latin typeface="Century Gothic"/>
              <a:ea typeface="Century Gothic"/>
              <a:cs typeface="Century Gothic"/>
              <a:sym typeface="Century Gothic"/>
            </a:endParaRPr>
          </a:p>
        </p:txBody>
      </p:sp>
      <p:sp>
        <p:nvSpPr>
          <p:cNvPr id="486" name="Google Shape;486;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168</a:t>
            </a:r>
            <a:endParaRPr b="0" i="0" sz="1400" u="none" cap="none" strike="noStrike">
              <a:solidFill>
                <a:srgbClr val="000000"/>
              </a:solidFill>
              <a:latin typeface="Century Gothic"/>
              <a:ea typeface="Century Gothic"/>
              <a:cs typeface="Century Gothic"/>
              <a:sym typeface="Century Gothic"/>
            </a:endParaRPr>
          </a:p>
        </p:txBody>
      </p:sp>
      <p:pic>
        <p:nvPicPr>
          <p:cNvPr id="487" name="Google Shape;487;p37"/>
          <p:cNvPicPr preferRelativeResize="0"/>
          <p:nvPr/>
        </p:nvPicPr>
        <p:blipFill rotWithShape="1">
          <a:blip r:embed="rId6">
            <a:alphaModFix/>
          </a:blip>
          <a:srcRect b="0" l="0" r="0" t="0"/>
          <a:stretch/>
        </p:blipFill>
        <p:spPr>
          <a:xfrm>
            <a:off x="1968193" y="1615870"/>
            <a:ext cx="4899537" cy="414708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88" name="Google Shape;488;p37"/>
          <p:cNvSpPr txBox="1"/>
          <p:nvPr/>
        </p:nvSpPr>
        <p:spPr>
          <a:xfrm>
            <a:off x="8079524" y="25440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168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descr="A picture containing clock&#10;&#10;Description automatically generated" id="494" name="Google Shape;494;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5" name="Google Shape;495;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6" name="Google Shape;496;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7" name="Google Shape;497;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8" name="Google Shape;498;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499" name="Google Shape;499;p38"/>
          <p:cNvSpPr txBox="1"/>
          <p:nvPr/>
        </p:nvSpPr>
        <p:spPr>
          <a:xfrm>
            <a:off x="2522550" y="2903875"/>
            <a:ext cx="7146900" cy="7695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400" u="none" cap="none" strike="noStrike">
                <a:solidFill>
                  <a:schemeClr val="accent1"/>
                </a:solidFill>
                <a:latin typeface="Century Gothic"/>
                <a:ea typeface="Century Gothic"/>
                <a:cs typeface="Century Gothic"/>
                <a:sym typeface="Century Gothic"/>
              </a:rPr>
              <a:t>I am under my umbrella. </a:t>
            </a:r>
            <a:endParaRPr b="0" i="0" sz="4400" u="none" cap="none" strike="noStrike">
              <a:solidFill>
                <a:schemeClr val="accent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descr="A picture containing drawing, lamp&#10;&#10;Description automatically generated" id="504" name="Google Shape;504;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05" name="Google Shape;505;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06" name="Google Shape;506;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07" name="Google Shape;507;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08" name="Google Shape;508;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09" name="Google Shape;509;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descr="A picture containing clock&#10;&#10;Description automatically generated" id="515" name="Google Shape;515;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16" name="Google Shape;516;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17" name="Google Shape;517;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8" name="Google Shape;518;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519" name="Google Shape;519;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141</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20" name="Google Shape;520;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A body of water with mountains and trees&#10;&#10;Description automatically generated with low confidence" id="521" name="Google Shape;521;p40"/>
          <p:cNvPicPr preferRelativeResize="0"/>
          <p:nvPr/>
        </p:nvPicPr>
        <p:blipFill rotWithShape="1">
          <a:blip r:embed="rId6">
            <a:alphaModFix/>
          </a:blip>
          <a:srcRect b="0" l="0" r="0" t="0"/>
          <a:stretch/>
        </p:blipFill>
        <p:spPr>
          <a:xfrm>
            <a:off x="522226" y="1990897"/>
            <a:ext cx="2636650" cy="33970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22" name="Google Shape;522;p40"/>
          <p:cNvSpPr txBox="1"/>
          <p:nvPr/>
        </p:nvSpPr>
        <p:spPr>
          <a:xfrm>
            <a:off x="9041075" y="2089950"/>
            <a:ext cx="31509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141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23" name="Google Shape;523;p40"/>
          <p:cNvPicPr preferRelativeResize="0"/>
          <p:nvPr/>
        </p:nvPicPr>
        <p:blipFill rotWithShape="1">
          <a:blip r:embed="rId7">
            <a:alphaModFix/>
          </a:blip>
          <a:srcRect b="0" l="1219" r="1228" t="0"/>
          <a:stretch/>
        </p:blipFill>
        <p:spPr>
          <a:xfrm>
            <a:off x="3727005" y="1615895"/>
            <a:ext cx="4899538" cy="414708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descr="A picture containing clock&#10;&#10;Description automatically generated" id="529" name="Google Shape;529;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30" name="Google Shape;530;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31" name="Google Shape;531;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2" name="Google Shape;532;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533" name="Google Shape;533;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142</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34" name="Google Shape;534;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535" name="Google Shape;535;p41"/>
          <p:cNvPicPr preferRelativeResize="0"/>
          <p:nvPr/>
        </p:nvPicPr>
        <p:blipFill rotWithShape="1">
          <a:blip r:embed="rId6">
            <a:alphaModFix/>
          </a:blip>
          <a:srcRect b="0" l="0" r="0" t="0"/>
          <a:stretch/>
        </p:blipFill>
        <p:spPr>
          <a:xfrm>
            <a:off x="672712" y="2096560"/>
            <a:ext cx="2276308" cy="302548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36" name="Google Shape;536;p41"/>
          <p:cNvPicPr preferRelativeResize="0"/>
          <p:nvPr/>
        </p:nvPicPr>
        <p:blipFill rotWithShape="1">
          <a:blip r:embed="rId7">
            <a:alphaModFix/>
          </a:blip>
          <a:srcRect b="68" l="0" r="0" t="79"/>
          <a:stretch/>
        </p:blipFill>
        <p:spPr>
          <a:xfrm>
            <a:off x="3217297" y="2092623"/>
            <a:ext cx="2276308" cy="302548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37" name="Google Shape;537;p41"/>
          <p:cNvPicPr preferRelativeResize="0"/>
          <p:nvPr/>
        </p:nvPicPr>
        <p:blipFill rotWithShape="1">
          <a:blip r:embed="rId8">
            <a:alphaModFix/>
          </a:blip>
          <a:srcRect b="2525" l="0" r="0" t="2534"/>
          <a:stretch/>
        </p:blipFill>
        <p:spPr>
          <a:xfrm>
            <a:off x="6444137" y="2098535"/>
            <a:ext cx="2276308" cy="302548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38" name="Google Shape;538;p41"/>
          <p:cNvPicPr preferRelativeResize="0"/>
          <p:nvPr/>
        </p:nvPicPr>
        <p:blipFill rotWithShape="1">
          <a:blip r:embed="rId9">
            <a:alphaModFix/>
          </a:blip>
          <a:srcRect b="68" l="0" r="0" t="79"/>
          <a:stretch/>
        </p:blipFill>
        <p:spPr>
          <a:xfrm>
            <a:off x="8988722" y="2094598"/>
            <a:ext cx="2276308" cy="302548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descr="A picture containing clock&#10;&#10;Description automatically generated" id="544" name="Google Shape;544;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45" name="Google Shape;545;p7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46" name="Google Shape;546;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7" name="Google Shape;547;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548" name="Google Shape;548;p7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142</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49" name="Google Shape;549;p7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50" name="Google Shape;550;p75"/>
          <p:cNvSpPr txBox="1"/>
          <p:nvPr/>
        </p:nvSpPr>
        <p:spPr>
          <a:xfrm>
            <a:off x="8343172" y="2246954"/>
            <a:ext cx="3571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text, screenshot, design&#10;&#10;Description automatically generated" id="551" name="Google Shape;551;p75"/>
          <p:cNvPicPr preferRelativeResize="0"/>
          <p:nvPr/>
        </p:nvPicPr>
        <p:blipFill rotWithShape="1">
          <a:blip r:embed="rId6">
            <a:alphaModFix/>
          </a:blip>
          <a:srcRect b="0" l="0" r="0" t="0"/>
          <a:stretch/>
        </p:blipFill>
        <p:spPr>
          <a:xfrm>
            <a:off x="2006513" y="1476950"/>
            <a:ext cx="5394074" cy="47272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descr="A picture containing clock&#10;&#10;Description automatically generated" id="557" name="Google Shape;557;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8" name="Google Shape;558;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9" name="Google Shape;559;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0" name="Google Shape;560;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1" name="Google Shape;561;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562" name="Google Shape;562;p42"/>
          <p:cNvSpPr txBox="1"/>
          <p:nvPr/>
        </p:nvSpPr>
        <p:spPr>
          <a:xfrm>
            <a:off x="7488000" y="2493275"/>
            <a:ext cx="4362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563" name="Google Shape;563;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143</a:t>
            </a:r>
            <a:endParaRPr b="0" i="0" sz="1400" u="none" cap="none" strike="noStrike">
              <a:solidFill>
                <a:srgbClr val="000000"/>
              </a:solidFill>
              <a:latin typeface="Century Gothic"/>
              <a:ea typeface="Century Gothic"/>
              <a:cs typeface="Century Gothic"/>
              <a:sym typeface="Century Gothic"/>
            </a:endParaRPr>
          </a:p>
        </p:txBody>
      </p:sp>
      <p:pic>
        <p:nvPicPr>
          <p:cNvPr id="564" name="Google Shape;564;p42"/>
          <p:cNvPicPr preferRelativeResize="0"/>
          <p:nvPr/>
        </p:nvPicPr>
        <p:blipFill rotWithShape="1">
          <a:blip r:embed="rId6">
            <a:alphaModFix/>
          </a:blip>
          <a:srcRect b="0" l="2883" r="2874" t="0"/>
          <a:stretch/>
        </p:blipFill>
        <p:spPr>
          <a:xfrm>
            <a:off x="1264563" y="1504792"/>
            <a:ext cx="5171326" cy="453205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9" name="Google Shape;119;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0" name="Google Shape;120;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1" name="Google Shape;121;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2" name="Google Shape;122;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23" name="Google Shape;123;p7"/>
          <p:cNvPicPr preferRelativeResize="0"/>
          <p:nvPr/>
        </p:nvPicPr>
        <p:blipFill rotWithShape="1">
          <a:blip r:embed="rId6">
            <a:alphaModFix/>
          </a:blip>
          <a:srcRect b="0" l="0" r="0" t="0"/>
          <a:stretch/>
        </p:blipFill>
        <p:spPr>
          <a:xfrm>
            <a:off x="4866751" y="1939288"/>
            <a:ext cx="6992079" cy="3170450"/>
          </a:xfrm>
          <a:prstGeom prst="rect">
            <a:avLst/>
          </a:prstGeom>
          <a:noFill/>
          <a:ln>
            <a:noFill/>
          </a:ln>
        </p:spPr>
      </p:pic>
      <p:pic>
        <p:nvPicPr>
          <p:cNvPr id="124" name="Google Shape;124;p7"/>
          <p:cNvPicPr preferRelativeResize="0"/>
          <p:nvPr/>
        </p:nvPicPr>
        <p:blipFill rotWithShape="1">
          <a:blip r:embed="rId7">
            <a:alphaModFix/>
          </a:blip>
          <a:srcRect b="0" l="0" r="0" t="0"/>
          <a:stretch/>
        </p:blipFill>
        <p:spPr>
          <a:xfrm>
            <a:off x="691788" y="2104212"/>
            <a:ext cx="4326625" cy="3170450"/>
          </a:xfrm>
          <a:prstGeom prst="rect">
            <a:avLst/>
          </a:prstGeom>
          <a:noFill/>
          <a:ln>
            <a:noFill/>
          </a:ln>
        </p:spPr>
      </p:pic>
      <p:sp>
        <p:nvSpPr>
          <p:cNvPr id="125" name="Google Shape;125;p7"/>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Century Gothic"/>
                <a:ea typeface="Century Gothic"/>
                <a:cs typeface="Century Gothic"/>
                <a:sym typeface="Century Gothic"/>
              </a:rPr>
              <a:t>Page 138</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pic>
        <p:nvPicPr>
          <p:cNvPr descr="A picture containing clock&#10;&#10;Description automatically generated" id="570" name="Google Shape;570;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1" name="Google Shape;571;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2" name="Google Shape;572;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3" name="Google Shape;573;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4" name="Google Shape;574;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Discuss the author’s purpose</a:t>
            </a:r>
            <a:endParaRPr b="0" i="0" sz="1400" u="none" cap="none" strike="noStrike">
              <a:solidFill>
                <a:srgbClr val="000000"/>
              </a:solidFill>
              <a:latin typeface="Century Gothic"/>
              <a:ea typeface="Century Gothic"/>
              <a:cs typeface="Century Gothic"/>
              <a:sym typeface="Century Gothic"/>
            </a:endParaRPr>
          </a:p>
        </p:txBody>
      </p:sp>
      <p:sp>
        <p:nvSpPr>
          <p:cNvPr id="575" name="Google Shape;575;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153</a:t>
            </a:r>
            <a:endParaRPr b="0" i="0" sz="1400" u="none" cap="none" strike="noStrike">
              <a:solidFill>
                <a:srgbClr val="000000"/>
              </a:solidFill>
              <a:latin typeface="Century Gothic"/>
              <a:ea typeface="Century Gothic"/>
              <a:cs typeface="Century Gothic"/>
              <a:sym typeface="Century Gothic"/>
            </a:endParaRPr>
          </a:p>
        </p:txBody>
      </p:sp>
      <p:pic>
        <p:nvPicPr>
          <p:cNvPr id="576" name="Google Shape;576;p43"/>
          <p:cNvPicPr preferRelativeResize="0"/>
          <p:nvPr/>
        </p:nvPicPr>
        <p:blipFill rotWithShape="1">
          <a:blip r:embed="rId6">
            <a:alphaModFix/>
          </a:blip>
          <a:srcRect b="0" l="0" r="0" t="0"/>
          <a:stretch/>
        </p:blipFill>
        <p:spPr>
          <a:xfrm>
            <a:off x="3117279" y="1482842"/>
            <a:ext cx="5518716" cy="449199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pic>
        <p:nvPicPr>
          <p:cNvPr descr="A picture containing clock&#10;&#10;Description automatically generated" id="582" name="Google Shape;582;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3" name="Google Shape;583;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4" name="Google Shape;584;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5" name="Google Shape;585;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6" name="Google Shape;586;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chemeClr val="lt1"/>
                </a:solidFill>
                <a:latin typeface="Century Gothic"/>
                <a:ea typeface="Century Gothic"/>
                <a:cs typeface="Century Gothic"/>
                <a:sym typeface="Century Gothic"/>
              </a:rPr>
              <a:t>   Close Read – Discuss Author’s Purpose</a:t>
            </a:r>
            <a:endParaRPr b="0" i="0" sz="3800" u="none" cap="none" strike="noStrike">
              <a:solidFill>
                <a:srgbClr val="000000"/>
              </a:solidFill>
              <a:latin typeface="Century Gothic"/>
              <a:ea typeface="Century Gothic"/>
              <a:cs typeface="Century Gothic"/>
              <a:sym typeface="Century Gothic"/>
            </a:endParaRPr>
          </a:p>
        </p:txBody>
      </p:sp>
      <p:sp>
        <p:nvSpPr>
          <p:cNvPr id="587" name="Google Shape;587;p4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157</a:t>
            </a:r>
            <a:endParaRPr b="0" i="0" sz="1400" u="none" cap="none" strike="noStrike">
              <a:solidFill>
                <a:srgbClr val="000000"/>
              </a:solidFill>
              <a:latin typeface="Century Gothic"/>
              <a:ea typeface="Century Gothic"/>
              <a:cs typeface="Century Gothic"/>
              <a:sym typeface="Century Gothic"/>
            </a:endParaRPr>
          </a:p>
        </p:txBody>
      </p:sp>
      <p:sp>
        <p:nvSpPr>
          <p:cNvPr id="588" name="Google Shape;588;p44"/>
          <p:cNvSpPr txBox="1"/>
          <p:nvPr/>
        </p:nvSpPr>
        <p:spPr>
          <a:xfrm>
            <a:off x="9194650" y="2351550"/>
            <a:ext cx="27375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157 in your Student Interactive</a:t>
            </a:r>
            <a:endParaRPr b="0" i="0" sz="1400" u="none" cap="none" strike="noStrike">
              <a:solidFill>
                <a:srgbClr val="000000"/>
              </a:solidFill>
              <a:latin typeface="Arial"/>
              <a:ea typeface="Arial"/>
              <a:cs typeface="Arial"/>
              <a:sym typeface="Arial"/>
            </a:endParaRPr>
          </a:p>
        </p:txBody>
      </p:sp>
      <p:pic>
        <p:nvPicPr>
          <p:cNvPr descr="A cartoon of a child playing with a cat&#10;&#10;Description automatically generated with medium confidence" id="589" name="Google Shape;589;p44"/>
          <p:cNvPicPr preferRelativeResize="0"/>
          <p:nvPr/>
        </p:nvPicPr>
        <p:blipFill rotWithShape="1">
          <a:blip r:embed="rId6">
            <a:alphaModFix/>
          </a:blip>
          <a:srcRect b="0" l="0" r="0" t="0"/>
          <a:stretch/>
        </p:blipFill>
        <p:spPr>
          <a:xfrm>
            <a:off x="2282459" y="1527558"/>
            <a:ext cx="5969000" cy="49276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descr="A picture containing clock&#10;&#10;Description automatically generated" id="595" name="Google Shape;595;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6" name="Google Shape;596;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7" name="Google Shape;597;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8" name="Google Shape;598;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9" name="Google Shape;599;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chemeClr val="lt1"/>
                </a:solidFill>
                <a:latin typeface="Century Gothic"/>
                <a:ea typeface="Century Gothic"/>
                <a:cs typeface="Century Gothic"/>
                <a:sym typeface="Century Gothic"/>
              </a:rPr>
              <a:t>   Close Read – Discuss Author’s Purpose</a:t>
            </a:r>
            <a:endParaRPr b="0" i="0" sz="3600" u="none" cap="none" strike="noStrike">
              <a:solidFill>
                <a:schemeClr val="lt1"/>
              </a:solidFill>
              <a:latin typeface="Century Gothic"/>
              <a:ea typeface="Century Gothic"/>
              <a:cs typeface="Century Gothic"/>
              <a:sym typeface="Century Gothic"/>
            </a:endParaRPr>
          </a:p>
        </p:txBody>
      </p:sp>
      <p:sp>
        <p:nvSpPr>
          <p:cNvPr id="600" name="Google Shape;600;p9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159</a:t>
            </a:r>
            <a:endParaRPr b="0" i="0" sz="1400" u="none" cap="none" strike="noStrike">
              <a:solidFill>
                <a:srgbClr val="000000"/>
              </a:solidFill>
              <a:latin typeface="Century Gothic"/>
              <a:ea typeface="Century Gothic"/>
              <a:cs typeface="Century Gothic"/>
              <a:sym typeface="Century Gothic"/>
            </a:endParaRPr>
          </a:p>
        </p:txBody>
      </p:sp>
      <p:sp>
        <p:nvSpPr>
          <p:cNvPr id="601" name="Google Shape;601;p90"/>
          <p:cNvSpPr txBox="1"/>
          <p:nvPr/>
        </p:nvSpPr>
        <p:spPr>
          <a:xfrm>
            <a:off x="9324575" y="2351550"/>
            <a:ext cx="27375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159 in your Student Interactive</a:t>
            </a:r>
            <a:endParaRPr b="0" i="0" sz="1400" u="none" cap="none" strike="noStrike">
              <a:solidFill>
                <a:srgbClr val="000000"/>
              </a:solidFill>
              <a:latin typeface="Arial"/>
              <a:ea typeface="Arial"/>
              <a:cs typeface="Arial"/>
              <a:sym typeface="Arial"/>
            </a:endParaRPr>
          </a:p>
        </p:txBody>
      </p:sp>
      <p:pic>
        <p:nvPicPr>
          <p:cNvPr descr="A cartoon of a princess in a window&#10;&#10;Description automatically generated with low confidence" id="602" name="Google Shape;602;p90"/>
          <p:cNvPicPr preferRelativeResize="0"/>
          <p:nvPr/>
        </p:nvPicPr>
        <p:blipFill rotWithShape="1">
          <a:blip r:embed="rId6">
            <a:alphaModFix/>
          </a:blip>
          <a:srcRect b="0" l="0" r="0" t="0"/>
          <a:stretch/>
        </p:blipFill>
        <p:spPr>
          <a:xfrm>
            <a:off x="2301524" y="1436815"/>
            <a:ext cx="5930900" cy="49276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pic>
        <p:nvPicPr>
          <p:cNvPr descr="A picture containing clock&#10;&#10;Description automatically generated" id="608" name="Google Shape;608;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9" name="Google Shape;609;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0" name="Google Shape;610;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1" name="Google Shape;611;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2" name="Google Shape;612;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chemeClr val="lt1"/>
                </a:solidFill>
                <a:latin typeface="Century Gothic"/>
                <a:ea typeface="Century Gothic"/>
                <a:cs typeface="Century Gothic"/>
                <a:sym typeface="Century Gothic"/>
              </a:rPr>
              <a:t>   Close Read – Discuss Author’s Purpose</a:t>
            </a:r>
            <a:endParaRPr b="0" i="0" sz="3600" u="none" cap="none" strike="noStrike">
              <a:solidFill>
                <a:schemeClr val="lt1"/>
              </a:solidFill>
              <a:latin typeface="Century Gothic"/>
              <a:ea typeface="Century Gothic"/>
              <a:cs typeface="Century Gothic"/>
              <a:sym typeface="Century Gothic"/>
            </a:endParaRPr>
          </a:p>
        </p:txBody>
      </p:sp>
      <p:sp>
        <p:nvSpPr>
          <p:cNvPr id="613" name="Google Shape;613;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161</a:t>
            </a:r>
            <a:endParaRPr b="0" i="0" sz="1400" u="none" cap="none" strike="noStrike">
              <a:solidFill>
                <a:srgbClr val="000000"/>
              </a:solidFill>
              <a:latin typeface="Century Gothic"/>
              <a:ea typeface="Century Gothic"/>
              <a:cs typeface="Century Gothic"/>
              <a:sym typeface="Century Gothic"/>
            </a:endParaRPr>
          </a:p>
        </p:txBody>
      </p:sp>
      <p:sp>
        <p:nvSpPr>
          <p:cNvPr id="614" name="Google Shape;614;p91"/>
          <p:cNvSpPr txBox="1"/>
          <p:nvPr/>
        </p:nvSpPr>
        <p:spPr>
          <a:xfrm>
            <a:off x="9324575" y="2351550"/>
            <a:ext cx="27375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161 in your Student Interactive</a:t>
            </a:r>
            <a:endParaRPr b="0" i="0" sz="1400" u="none" cap="none" strike="noStrike">
              <a:solidFill>
                <a:srgbClr val="000000"/>
              </a:solidFill>
              <a:latin typeface="Arial"/>
              <a:ea typeface="Arial"/>
              <a:cs typeface="Arial"/>
              <a:sym typeface="Arial"/>
            </a:endParaRPr>
          </a:p>
        </p:txBody>
      </p:sp>
      <p:pic>
        <p:nvPicPr>
          <p:cNvPr descr="A cartoon of kids reading a book&#10;&#10;Description automatically generated with low confidence" id="615" name="Google Shape;615;p91"/>
          <p:cNvPicPr preferRelativeResize="0"/>
          <p:nvPr/>
        </p:nvPicPr>
        <p:blipFill rotWithShape="1">
          <a:blip r:embed="rId6">
            <a:alphaModFix/>
          </a:blip>
          <a:srcRect b="0" l="0" r="0" t="0"/>
          <a:stretch/>
        </p:blipFill>
        <p:spPr>
          <a:xfrm>
            <a:off x="2391187" y="1500333"/>
            <a:ext cx="5816600" cy="48640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pic>
        <p:nvPicPr>
          <p:cNvPr descr="A picture containing clock&#10;&#10;Description automatically generated" id="621" name="Google Shape;621;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2" name="Google Shape;622;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3" name="Google Shape;623;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4" name="Google Shape;624;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5" name="Google Shape;625;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Discuss Author’s Purpose</a:t>
            </a:r>
            <a:endParaRPr b="0" i="0" sz="4000" u="none" cap="none" strike="noStrike">
              <a:solidFill>
                <a:schemeClr val="lt1"/>
              </a:solidFill>
              <a:latin typeface="Century Gothic"/>
              <a:ea typeface="Century Gothic"/>
              <a:cs typeface="Century Gothic"/>
              <a:sym typeface="Century Gothic"/>
            </a:endParaRPr>
          </a:p>
        </p:txBody>
      </p:sp>
      <p:sp>
        <p:nvSpPr>
          <p:cNvPr id="626" name="Google Shape;626;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164</a:t>
            </a:r>
            <a:endParaRPr b="0" i="0" sz="1400" u="none" cap="none" strike="noStrike">
              <a:solidFill>
                <a:srgbClr val="000000"/>
              </a:solidFill>
              <a:latin typeface="Century Gothic"/>
              <a:ea typeface="Century Gothic"/>
              <a:cs typeface="Century Gothic"/>
              <a:sym typeface="Century Gothic"/>
            </a:endParaRPr>
          </a:p>
        </p:txBody>
      </p:sp>
      <p:pic>
        <p:nvPicPr>
          <p:cNvPr id="627" name="Google Shape;627;p45"/>
          <p:cNvPicPr preferRelativeResize="0"/>
          <p:nvPr/>
        </p:nvPicPr>
        <p:blipFill rotWithShape="1">
          <a:blip r:embed="rId6">
            <a:alphaModFix/>
          </a:blip>
          <a:srcRect b="0" l="0" r="0" t="0"/>
          <a:stretch/>
        </p:blipFill>
        <p:spPr>
          <a:xfrm>
            <a:off x="1026305" y="1438700"/>
            <a:ext cx="5453595" cy="45014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28" name="Google Shape;628;p45"/>
          <p:cNvSpPr txBox="1"/>
          <p:nvPr/>
        </p:nvSpPr>
        <p:spPr>
          <a:xfrm>
            <a:off x="7497251" y="2331754"/>
            <a:ext cx="4124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pic>
        <p:nvPicPr>
          <p:cNvPr descr="A picture containing clock&#10;&#10;Description automatically generated" id="634" name="Google Shape;634;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5" name="Google Shape;635;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6" name="Google Shape;636;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7" name="Google Shape;637;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8" name="Google Shape;638;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800" u="none" cap="none" strike="noStrike">
                <a:solidFill>
                  <a:schemeClr val="lt1"/>
                </a:solidFill>
                <a:latin typeface="Century Gothic"/>
                <a:ea typeface="Century Gothic"/>
                <a:cs typeface="Century Gothic"/>
                <a:sym typeface="Century Gothic"/>
              </a:rPr>
              <a:t>   Read Like a Writer, Write Like a Reader</a:t>
            </a:r>
            <a:endParaRPr b="0" i="0" sz="3800" u="none" cap="none" strike="noStrike">
              <a:solidFill>
                <a:srgbClr val="000000"/>
              </a:solidFill>
              <a:latin typeface="Century Gothic"/>
              <a:ea typeface="Century Gothic"/>
              <a:cs typeface="Century Gothic"/>
              <a:sym typeface="Century Gothic"/>
            </a:endParaRPr>
          </a:p>
        </p:txBody>
      </p:sp>
      <p:sp>
        <p:nvSpPr>
          <p:cNvPr id="639" name="Google Shape;639;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169</a:t>
            </a:r>
            <a:endParaRPr b="0" i="0" sz="1400" u="none" cap="none" strike="noStrike">
              <a:solidFill>
                <a:srgbClr val="000000"/>
              </a:solidFill>
              <a:latin typeface="Century Gothic"/>
              <a:ea typeface="Century Gothic"/>
              <a:cs typeface="Century Gothic"/>
              <a:sym typeface="Century Gothic"/>
            </a:endParaRPr>
          </a:p>
        </p:txBody>
      </p:sp>
      <p:sp>
        <p:nvSpPr>
          <p:cNvPr id="640" name="Google Shape;640;p46"/>
          <p:cNvSpPr txBox="1"/>
          <p:nvPr/>
        </p:nvSpPr>
        <p:spPr>
          <a:xfrm>
            <a:off x="8024817" y="2246962"/>
            <a:ext cx="3518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641" name="Google Shape;641;p46"/>
          <p:cNvPicPr preferRelativeResize="0"/>
          <p:nvPr/>
        </p:nvPicPr>
        <p:blipFill rotWithShape="1">
          <a:blip r:embed="rId6">
            <a:alphaModFix/>
          </a:blip>
          <a:srcRect b="0" l="49" r="39" t="0"/>
          <a:stretch/>
        </p:blipFill>
        <p:spPr>
          <a:xfrm>
            <a:off x="1497480" y="1580575"/>
            <a:ext cx="5453596" cy="45014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pic>
        <p:nvPicPr>
          <p:cNvPr descr="A picture containing clock&#10;&#10;Description automatically generated" id="647" name="Google Shape;647;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8" name="Google Shape;648;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9" name="Google Shape;649;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0" name="Google Shape;650;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1" name="Google Shape;651;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652" name="Google Shape;652;p47"/>
          <p:cNvPicPr preferRelativeResize="0"/>
          <p:nvPr/>
        </p:nvPicPr>
        <p:blipFill rotWithShape="1">
          <a:blip r:embed="rId6">
            <a:alphaModFix/>
          </a:blip>
          <a:srcRect b="0" l="0" r="0" t="0"/>
          <a:stretch/>
        </p:blipFill>
        <p:spPr>
          <a:xfrm>
            <a:off x="4659604" y="1702323"/>
            <a:ext cx="5495789" cy="4501870"/>
          </a:xfrm>
          <a:prstGeom prst="rect">
            <a:avLst/>
          </a:prstGeom>
          <a:noFill/>
          <a:ln>
            <a:noFill/>
          </a:ln>
        </p:spPr>
      </p:pic>
      <p:pic>
        <p:nvPicPr>
          <p:cNvPr id="653" name="Google Shape;653;p47"/>
          <p:cNvPicPr preferRelativeResize="0"/>
          <p:nvPr/>
        </p:nvPicPr>
        <p:blipFill rotWithShape="1">
          <a:blip r:embed="rId7">
            <a:alphaModFix/>
          </a:blip>
          <a:srcRect b="0" l="0" r="0" t="0"/>
          <a:stretch/>
        </p:blipFill>
        <p:spPr>
          <a:xfrm>
            <a:off x="1888338" y="4251688"/>
            <a:ext cx="1095375" cy="1724025"/>
          </a:xfrm>
          <a:prstGeom prst="rect">
            <a:avLst/>
          </a:prstGeom>
          <a:noFill/>
          <a:ln>
            <a:noFill/>
          </a:ln>
        </p:spPr>
      </p:pic>
      <p:pic>
        <p:nvPicPr>
          <p:cNvPr id="654" name="Google Shape;654;p47"/>
          <p:cNvPicPr preferRelativeResize="0"/>
          <p:nvPr/>
        </p:nvPicPr>
        <p:blipFill rotWithShape="1">
          <a:blip r:embed="rId8">
            <a:alphaModFix/>
          </a:blip>
          <a:srcRect b="0" l="0" r="0" t="0"/>
          <a:stretch/>
        </p:blipFill>
        <p:spPr>
          <a:xfrm>
            <a:off x="1712136" y="1930813"/>
            <a:ext cx="1447800" cy="18383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pic>
        <p:nvPicPr>
          <p:cNvPr descr="A picture containing clock&#10;&#10;Description automatically generated" id="660" name="Google Shape;660;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1" name="Google Shape;661;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2" name="Google Shape;662;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3" name="Google Shape;663;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4" name="Google Shape;664;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Fiction</a:t>
            </a:r>
            <a:endParaRPr b="0" i="0" sz="1400" u="none" cap="none" strike="noStrike">
              <a:solidFill>
                <a:srgbClr val="000000"/>
              </a:solidFill>
              <a:latin typeface="Century Gothic"/>
              <a:ea typeface="Century Gothic"/>
              <a:cs typeface="Century Gothic"/>
              <a:sym typeface="Century Gothic"/>
            </a:endParaRPr>
          </a:p>
        </p:txBody>
      </p:sp>
      <p:sp>
        <p:nvSpPr>
          <p:cNvPr id="665" name="Google Shape;665;p48"/>
          <p:cNvSpPr txBox="1"/>
          <p:nvPr/>
        </p:nvSpPr>
        <p:spPr>
          <a:xfrm>
            <a:off x="2403406" y="2111725"/>
            <a:ext cx="6278400" cy="347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4400" u="none" cap="none" strike="noStrike">
                <a:solidFill>
                  <a:schemeClr val="dk1"/>
                </a:solidFill>
                <a:latin typeface="Century Gothic"/>
                <a:ea typeface="Century Gothic"/>
                <a:cs typeface="Century Gothic"/>
                <a:sym typeface="Century Gothic"/>
              </a:rPr>
              <a:t>She reads the book.</a:t>
            </a:r>
            <a:endParaRPr b="0" i="0" sz="4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4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4400" u="none" cap="none" strike="noStrike">
                <a:solidFill>
                  <a:schemeClr val="dk1"/>
                </a:solidFill>
                <a:latin typeface="Century Gothic"/>
                <a:ea typeface="Century Gothic"/>
                <a:cs typeface="Century Gothic"/>
                <a:sym typeface="Century Gothic"/>
              </a:rPr>
              <a:t>The rain.</a:t>
            </a:r>
            <a:endParaRPr b="0" i="0" sz="4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4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4400" u="none" cap="none" strike="noStrike">
                <a:solidFill>
                  <a:schemeClr val="dk1"/>
                </a:solidFill>
                <a:latin typeface="Century Gothic"/>
                <a:ea typeface="Century Gothic"/>
                <a:cs typeface="Century Gothic"/>
                <a:sym typeface="Century Gothic"/>
              </a:rPr>
              <a:t>The girl her dog.</a:t>
            </a:r>
            <a:endParaRPr b="0" i="0" sz="4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pic>
        <p:nvPicPr>
          <p:cNvPr descr="A picture containing clock&#10;&#10;Description automatically generated" id="671" name="Google Shape;671;g2794f6211a4_0_46"/>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672" name="Google Shape;672;g2794f6211a4_0_46"/>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673" name="Google Shape;673;g2794f6211a4_0_46"/>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674" name="Google Shape;674;g2794f6211a4_0_46"/>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675" name="Google Shape;675;g2794f6211a4_0_46"/>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Fiction</a:t>
            </a:r>
            <a:endParaRPr b="0" i="0" sz="1400" u="none" cap="none" strike="noStrike">
              <a:solidFill>
                <a:srgbClr val="000000"/>
              </a:solidFill>
              <a:latin typeface="Century Gothic"/>
              <a:ea typeface="Century Gothic"/>
              <a:cs typeface="Century Gothic"/>
              <a:sym typeface="Century Gothic"/>
            </a:endParaRPr>
          </a:p>
        </p:txBody>
      </p:sp>
      <p:sp>
        <p:nvSpPr>
          <p:cNvPr id="676" name="Google Shape;676;g2794f6211a4_0_4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172</a:t>
            </a:r>
            <a:endParaRPr b="0" i="0" sz="1400" u="none" cap="none" strike="noStrike">
              <a:solidFill>
                <a:srgbClr val="000000"/>
              </a:solidFill>
              <a:latin typeface="Century Gothic"/>
              <a:ea typeface="Century Gothic"/>
              <a:cs typeface="Century Gothic"/>
              <a:sym typeface="Century Gothic"/>
            </a:endParaRPr>
          </a:p>
        </p:txBody>
      </p:sp>
      <p:pic>
        <p:nvPicPr>
          <p:cNvPr descr="A child on a bicycle&#10;&#10;Description automatically generated" id="677" name="Google Shape;677;g2794f6211a4_0_46"/>
          <p:cNvPicPr preferRelativeResize="0"/>
          <p:nvPr/>
        </p:nvPicPr>
        <p:blipFill rotWithShape="1">
          <a:blip r:embed="rId6">
            <a:alphaModFix/>
          </a:blip>
          <a:srcRect b="0" l="0" r="0" t="0"/>
          <a:stretch/>
        </p:blipFill>
        <p:spPr>
          <a:xfrm>
            <a:off x="1124475" y="1566548"/>
            <a:ext cx="5028238" cy="415149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78" name="Google Shape;678;g2794f6211a4_0_46"/>
          <p:cNvSpPr txBox="1"/>
          <p:nvPr/>
        </p:nvSpPr>
        <p:spPr>
          <a:xfrm>
            <a:off x="7265570" y="2285600"/>
            <a:ext cx="4288500" cy="264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pic>
        <p:nvPicPr>
          <p:cNvPr descr="A picture containing clock&#10;&#10;Description automatically generated" id="684" name="Google Shape;684;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5" name="Google Shape;685;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6" name="Google Shape;686;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7" name="Google Shape;687;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8" name="Google Shape;688;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89" name="Google Shape;689;p49"/>
          <p:cNvSpPr txBox="1"/>
          <p:nvPr/>
        </p:nvSpPr>
        <p:spPr>
          <a:xfrm>
            <a:off x="1107460" y="2159607"/>
            <a:ext cx="85482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will </a:t>
            </a:r>
            <a:r>
              <a:rPr b="1" i="0" lang="en-US" sz="3200" u="none" cap="none" strike="noStrike">
                <a:solidFill>
                  <a:schemeClr val="dk1"/>
                </a:solidFill>
                <a:latin typeface="Century Gothic"/>
                <a:ea typeface="Century Gothic"/>
                <a:cs typeface="Century Gothic"/>
                <a:sym typeface="Century Gothic"/>
              </a:rPr>
              <a:t>edit</a:t>
            </a:r>
            <a:r>
              <a:rPr b="0" i="0" lang="en-US" sz="3200" u="none" cap="none" strike="noStrike">
                <a:solidFill>
                  <a:schemeClr val="dk1"/>
                </a:solidFill>
                <a:latin typeface="Century Gothic"/>
                <a:ea typeface="Century Gothic"/>
                <a:cs typeface="Century Gothic"/>
                <a:sym typeface="Century Gothic"/>
              </a:rPr>
              <a:t> your fiction book today.</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690" name="Google Shape;690;p49"/>
          <p:cNvPicPr preferRelativeResize="0"/>
          <p:nvPr/>
        </p:nvPicPr>
        <p:blipFill rotWithShape="1">
          <a:blip r:embed="rId6">
            <a:alphaModFix/>
          </a:blip>
          <a:srcRect b="0" l="0" r="0" t="0"/>
          <a:stretch/>
        </p:blipFill>
        <p:spPr>
          <a:xfrm>
            <a:off x="9018402" y="3360608"/>
            <a:ext cx="2429785" cy="2429785"/>
          </a:xfrm>
          <a:prstGeom prst="rect">
            <a:avLst/>
          </a:prstGeom>
          <a:noFill/>
          <a:ln>
            <a:noFill/>
          </a:ln>
        </p:spPr>
      </p:pic>
      <p:sp>
        <p:nvSpPr>
          <p:cNvPr id="691" name="Google Shape;691;p49"/>
          <p:cNvSpPr txBox="1"/>
          <p:nvPr/>
        </p:nvSpPr>
        <p:spPr>
          <a:xfrm>
            <a:off x="1107451" y="4113400"/>
            <a:ext cx="78003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Fix</a:t>
            </a:r>
            <a:r>
              <a:rPr b="0" i="0" lang="en-US" sz="3200" u="none" cap="none" strike="noStrike">
                <a:solidFill>
                  <a:schemeClr val="dk1"/>
                </a:solidFill>
                <a:latin typeface="Century Gothic"/>
                <a:ea typeface="Century Gothic"/>
                <a:cs typeface="Century Gothic"/>
                <a:sym typeface="Century Gothic"/>
              </a:rPr>
              <a:t> any sentences that do not include a naming or action part.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A picture containing clock&#10;&#10;Description automatically generated" id="131" name="Google Shape;131;g23f057eb185_0_2"/>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132" name="Google Shape;132;g23f057eb185_0_2"/>
          <p:cNvPicPr preferRelativeResize="0"/>
          <p:nvPr/>
        </p:nvPicPr>
        <p:blipFill rotWithShape="1">
          <a:blip r:embed="rId4">
            <a:alphaModFix/>
          </a:blip>
          <a:srcRect b="11558" l="5778" r="5315" t="0"/>
          <a:stretch/>
        </p:blipFill>
        <p:spPr>
          <a:xfrm>
            <a:off x="298808" y="6364415"/>
            <a:ext cx="1040463" cy="416152"/>
          </a:xfrm>
          <a:prstGeom prst="rect">
            <a:avLst/>
          </a:prstGeom>
          <a:noFill/>
          <a:ln>
            <a:noFill/>
          </a:ln>
        </p:spPr>
      </p:pic>
      <p:cxnSp>
        <p:nvCxnSpPr>
          <p:cNvPr id="133" name="Google Shape;133;g23f057eb185_0_2"/>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134" name="Google Shape;134;g23f057eb185_0_2"/>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35" name="Google Shape;135;g23f057eb185_0_2"/>
          <p:cNvSpPr txBox="1"/>
          <p:nvPr/>
        </p:nvSpPr>
        <p:spPr>
          <a:xfrm>
            <a:off x="3518450" y="1599000"/>
            <a:ext cx="4304100" cy="424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rat</a:t>
            </a:r>
            <a:r>
              <a:rPr b="0" i="0" lang="en-US" sz="1400" u="none" cap="none" strike="noStrike">
                <a:solidFill>
                  <a:srgbClr val="000000"/>
                </a:solidFill>
                <a:latin typeface="Century Gothic"/>
                <a:ea typeface="Century Gothic"/>
                <a:cs typeface="Century Gothic"/>
                <a:sym typeface="Century Gothic"/>
              </a:rPr>
              <a:t>				</a:t>
            </a:r>
            <a:r>
              <a:rPr b="0" i="0" lang="en-US" sz="5400" u="none" cap="none" strike="noStrike">
                <a:solidFill>
                  <a:schemeClr val="dk1"/>
                </a:solidFill>
                <a:latin typeface="Century Gothic"/>
                <a:ea typeface="Century Gothic"/>
                <a:cs typeface="Century Gothic"/>
                <a:sym typeface="Century Gothic"/>
              </a:rPr>
              <a:t>rate</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at				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tam			tame</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6" name="Google Shape;136;g23f057eb185_0_2"/>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pic>
        <p:nvPicPr>
          <p:cNvPr descr="A picture containing clock&#10;&#10;Description automatically generated" id="697" name="Google Shape;697;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8" name="Google Shape;698;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9" name="Google Shape;699;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0" name="Google Shape;700;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1" name="Google Shape;701;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02" name="Google Shape;702;p51"/>
          <p:cNvSpPr txBox="1"/>
          <p:nvPr/>
        </p:nvSpPr>
        <p:spPr>
          <a:xfrm>
            <a:off x="1646512" y="3109013"/>
            <a:ext cx="77922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4800" u="none" cap="none" strike="noStrike">
                <a:solidFill>
                  <a:schemeClr val="accent1"/>
                </a:solidFill>
                <a:latin typeface="Century Gothic"/>
                <a:ea typeface="Century Gothic"/>
                <a:cs typeface="Century Gothic"/>
                <a:sym typeface="Century Gothic"/>
              </a:rPr>
              <a:t>I put my book in my bag.</a:t>
            </a:r>
            <a:endParaRPr b="0" i="0" sz="4800" u="none" cap="none" strike="noStrike">
              <a:solidFill>
                <a:schemeClr val="accent1"/>
              </a:solidFill>
              <a:latin typeface="Century Gothic"/>
              <a:ea typeface="Century Gothic"/>
              <a:cs typeface="Century Gothic"/>
              <a:sym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descr="A picture containing drawing, lamp&#10;&#10;Description automatically generated" id="708" name="Google Shape;708;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09" name="Google Shape;709;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10" name="Google Shape;710;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11" name="Google Shape;711;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12" name="Google Shape;712;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13" name="Google Shape;713;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pic>
        <p:nvPicPr>
          <p:cNvPr descr="A picture containing clock&#10;&#10;Description automatically generated" id="719" name="Google Shape;719;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0" name="Google Shape;720;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1" name="Google Shape;721;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2" name="Google Shape;722;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3" name="Google Shape;723;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24" name="Google Shape;724;p5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144</a:t>
            </a:r>
            <a:endParaRPr b="0" i="0" sz="1400" u="none" cap="none" strike="noStrike">
              <a:solidFill>
                <a:srgbClr val="000000"/>
              </a:solidFill>
              <a:latin typeface="Century Gothic"/>
              <a:ea typeface="Century Gothic"/>
              <a:cs typeface="Century Gothic"/>
              <a:sym typeface="Century Gothic"/>
            </a:endParaRPr>
          </a:p>
        </p:txBody>
      </p:sp>
      <p:sp>
        <p:nvSpPr>
          <p:cNvPr id="725" name="Google Shape;725;p53"/>
          <p:cNvSpPr txBox="1"/>
          <p:nvPr/>
        </p:nvSpPr>
        <p:spPr>
          <a:xfrm>
            <a:off x="6920577" y="1855496"/>
            <a:ext cx="3952200" cy="37911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van</a:t>
            </a:r>
            <a:endParaRPr b="0" i="0" sz="5400" u="none" cap="none" strike="noStrike">
              <a:solidFill>
                <a:schemeClr val="dk1"/>
              </a:solidFill>
              <a:latin typeface="Century Gothic"/>
              <a:ea typeface="Century Gothic"/>
              <a:cs typeface="Century Gothic"/>
              <a:sym typeface="Century Gothic"/>
            </a:endParaRPr>
          </a:p>
          <a:p>
            <a:pPr indent="0" lvl="0" marL="0" marR="0" rtl="0" algn="ctr">
              <a:lnSpc>
                <a:spcPct val="115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vane</a:t>
            </a:r>
            <a:endParaRPr b="1" i="1" sz="1400" u="none" cap="none" strike="noStrike">
              <a:solidFill>
                <a:srgbClr val="000000"/>
              </a:solidFill>
              <a:latin typeface="Century Gothic"/>
              <a:ea typeface="Century Gothic"/>
              <a:cs typeface="Century Gothic"/>
              <a:sym typeface="Century Gothic"/>
            </a:endParaRPr>
          </a:p>
          <a:p>
            <a:pPr indent="0" lvl="0" marL="0" marR="0" rtl="0" algn="ctr">
              <a:lnSpc>
                <a:spcPct val="115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can</a:t>
            </a:r>
            <a:endParaRPr b="0" i="0" sz="14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cane</a:t>
            </a:r>
            <a:endParaRPr b="0" i="0" sz="1400" u="none" cap="none" strike="noStrike">
              <a:solidFill>
                <a:srgbClr val="000000"/>
              </a:solidFill>
              <a:latin typeface="Arial"/>
              <a:ea typeface="Arial"/>
              <a:cs typeface="Arial"/>
              <a:sym typeface="Arial"/>
            </a:endParaRPr>
          </a:p>
        </p:txBody>
      </p:sp>
      <p:pic>
        <p:nvPicPr>
          <p:cNvPr id="726" name="Google Shape;726;p53"/>
          <p:cNvPicPr preferRelativeResize="0"/>
          <p:nvPr/>
        </p:nvPicPr>
        <p:blipFill rotWithShape="1">
          <a:blip r:embed="rId6">
            <a:alphaModFix/>
          </a:blip>
          <a:srcRect b="2325" l="0" r="0" t="2317"/>
          <a:stretch/>
        </p:blipFill>
        <p:spPr>
          <a:xfrm>
            <a:off x="938600" y="1940313"/>
            <a:ext cx="2724714" cy="36214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27" name="Google Shape;727;p53"/>
          <p:cNvPicPr preferRelativeResize="0"/>
          <p:nvPr/>
        </p:nvPicPr>
        <p:blipFill rotWithShape="1">
          <a:blip r:embed="rId7">
            <a:alphaModFix/>
          </a:blip>
          <a:srcRect b="0" l="288" r="287" t="0"/>
          <a:stretch/>
        </p:blipFill>
        <p:spPr>
          <a:xfrm>
            <a:off x="4326986" y="1940313"/>
            <a:ext cx="2724713" cy="36214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pic>
        <p:nvPicPr>
          <p:cNvPr descr="A picture containing clock&#10;&#10;Description automatically generated" id="733" name="Google Shape;733;g23f057eb185_0_54"/>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34" name="Google Shape;734;g23f057eb185_0_54"/>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35" name="Google Shape;735;g23f057eb185_0_54"/>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736" name="Google Shape;736;g23f057eb185_0_54"/>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37" name="Google Shape;737;g23f057eb185_0_54"/>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738" name="Google Shape;738;g23f057eb185_0_54"/>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144</a:t>
            </a:r>
            <a:endParaRPr b="0" i="0" sz="1400" u="none" cap="none" strike="noStrike">
              <a:solidFill>
                <a:srgbClr val="000000"/>
              </a:solidFill>
              <a:latin typeface="Century Gothic"/>
              <a:ea typeface="Century Gothic"/>
              <a:cs typeface="Century Gothic"/>
              <a:sym typeface="Century Gothic"/>
            </a:endParaRPr>
          </a:p>
        </p:txBody>
      </p:sp>
      <p:sp>
        <p:nvSpPr>
          <p:cNvPr id="739" name="Google Shape;739;g23f057eb185_0_54"/>
          <p:cNvSpPr txBox="1"/>
          <p:nvPr/>
        </p:nvSpPr>
        <p:spPr>
          <a:xfrm>
            <a:off x="7784601" y="2331800"/>
            <a:ext cx="38682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740" name="Google Shape;740;g23f057eb185_0_54"/>
          <p:cNvPicPr preferRelativeResize="0"/>
          <p:nvPr/>
        </p:nvPicPr>
        <p:blipFill rotWithShape="1">
          <a:blip r:embed="rId6">
            <a:alphaModFix/>
          </a:blip>
          <a:srcRect b="395" l="0" r="0" t="396"/>
          <a:stretch/>
        </p:blipFill>
        <p:spPr>
          <a:xfrm>
            <a:off x="1558135" y="1613950"/>
            <a:ext cx="5265591" cy="432454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descr="A picture containing clock&#10;&#10;Description automatically generated" id="746" name="Google Shape;746;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7" name="Google Shape;747;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8" name="Google Shape;748;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9" name="Google Shape;749;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0" name="Google Shape;750;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51" name="Google Shape;751;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145</a:t>
            </a:r>
            <a:endParaRPr b="0" i="0" sz="1400" u="none" cap="none" strike="noStrike">
              <a:solidFill>
                <a:srgbClr val="000000"/>
              </a:solidFill>
              <a:latin typeface="Century Gothic"/>
              <a:ea typeface="Century Gothic"/>
              <a:cs typeface="Century Gothic"/>
              <a:sym typeface="Century Gothic"/>
            </a:endParaRPr>
          </a:p>
        </p:txBody>
      </p:sp>
      <p:pic>
        <p:nvPicPr>
          <p:cNvPr descr="A screenshot of a video game&#10;&#10;Description automatically generated with medium confidence" id="752" name="Google Shape;752;p55"/>
          <p:cNvPicPr preferRelativeResize="0"/>
          <p:nvPr/>
        </p:nvPicPr>
        <p:blipFill rotWithShape="1">
          <a:blip r:embed="rId6">
            <a:alphaModFix/>
          </a:blip>
          <a:srcRect b="0" l="0" r="0" t="0"/>
          <a:stretch/>
        </p:blipFill>
        <p:spPr>
          <a:xfrm>
            <a:off x="2528500" y="1836390"/>
            <a:ext cx="4996924" cy="399233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53" name="Google Shape;753;p55"/>
          <p:cNvSpPr txBox="1"/>
          <p:nvPr/>
        </p:nvSpPr>
        <p:spPr>
          <a:xfrm>
            <a:off x="425925" y="2247213"/>
            <a:ext cx="1889100" cy="317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away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give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little</a:t>
            </a:r>
            <a:endParaRPr b="0" i="0" sz="1400" u="none" cap="none" strike="noStrike">
              <a:solidFill>
                <a:srgbClr val="000000"/>
              </a:solidFill>
              <a:latin typeface="Arial"/>
              <a:ea typeface="Arial"/>
              <a:cs typeface="Arial"/>
              <a:sym typeface="Arial"/>
            </a:endParaRPr>
          </a:p>
        </p:txBody>
      </p:sp>
      <p:sp>
        <p:nvSpPr>
          <p:cNvPr id="754" name="Google Shape;754;p55"/>
          <p:cNvSpPr txBox="1"/>
          <p:nvPr/>
        </p:nvSpPr>
        <p:spPr>
          <a:xfrm>
            <a:off x="7959100" y="2473500"/>
            <a:ext cx="39594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145 in your Student Interactive. </a:t>
            </a:r>
            <a:r>
              <a:rPr b="1" i="0" lang="en-US" sz="3200" u="none" cap="none" strike="noStrike">
                <a:solidFill>
                  <a:srgbClr val="000000"/>
                </a:solidFill>
                <a:latin typeface="Century Gothic"/>
                <a:ea typeface="Century Gothic"/>
                <a:cs typeface="Century Gothic"/>
                <a:sym typeface="Century Gothic"/>
              </a:rPr>
              <a:t>Read</a:t>
            </a:r>
            <a:r>
              <a:rPr b="0" i="0" lang="en-US" sz="3200" u="none" cap="none" strike="noStrike">
                <a:solidFill>
                  <a:srgbClr val="000000"/>
                </a:solidFill>
                <a:latin typeface="Century Gothic"/>
                <a:ea typeface="Century Gothic"/>
                <a:cs typeface="Century Gothic"/>
                <a:sym typeface="Century Gothic"/>
              </a:rPr>
              <a:t> “The Bake Sale”. </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pic>
        <p:nvPicPr>
          <p:cNvPr descr="A picture containing clock&#10;&#10;Description automatically generated" id="760" name="Google Shape;760;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1" name="Google Shape;761;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2" name="Google Shape;762;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3" name="Google Shape;763;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4" name="Google Shape;764;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65" name="Google Shape;765;p9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146, 147</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screenshot&#10;&#10;Description automatically generated" id="766" name="Google Shape;766;p92"/>
          <p:cNvPicPr preferRelativeResize="0"/>
          <p:nvPr/>
        </p:nvPicPr>
        <p:blipFill rotWithShape="1">
          <a:blip r:embed="rId6">
            <a:alphaModFix/>
          </a:blip>
          <a:srcRect b="0" l="0" r="0" t="0"/>
          <a:stretch/>
        </p:blipFill>
        <p:spPr>
          <a:xfrm>
            <a:off x="671150" y="1669675"/>
            <a:ext cx="10366800" cy="41627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pic>
        <p:nvPicPr>
          <p:cNvPr descr="A picture containing clock&#10;&#10;Description automatically generated" id="772" name="Google Shape;772;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3" name="Google Shape;773;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4" name="Google Shape;774;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5" name="Google Shape;775;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6" name="Google Shape;776;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Make and Confirm Predictions</a:t>
            </a:r>
            <a:endParaRPr b="0" i="0" sz="1400" u="none" cap="none" strike="noStrike">
              <a:solidFill>
                <a:srgbClr val="000000"/>
              </a:solidFill>
              <a:latin typeface="Century Gothic"/>
              <a:ea typeface="Century Gothic"/>
              <a:cs typeface="Century Gothic"/>
              <a:sym typeface="Century Gothic"/>
            </a:endParaRPr>
          </a:p>
        </p:txBody>
      </p:sp>
      <p:sp>
        <p:nvSpPr>
          <p:cNvPr id="777" name="Google Shape;777;p56"/>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153</a:t>
            </a:r>
            <a:endParaRPr b="0" i="0" sz="1400" u="none" cap="none" strike="noStrike">
              <a:solidFill>
                <a:srgbClr val="000000"/>
              </a:solidFill>
              <a:latin typeface="Century Gothic"/>
              <a:ea typeface="Century Gothic"/>
              <a:cs typeface="Century Gothic"/>
              <a:sym typeface="Century Gothic"/>
            </a:endParaRPr>
          </a:p>
        </p:txBody>
      </p:sp>
      <p:pic>
        <p:nvPicPr>
          <p:cNvPr id="778" name="Google Shape;778;p56"/>
          <p:cNvPicPr preferRelativeResize="0"/>
          <p:nvPr/>
        </p:nvPicPr>
        <p:blipFill rotWithShape="1">
          <a:blip r:embed="rId6">
            <a:alphaModFix/>
          </a:blip>
          <a:srcRect b="0" l="0" r="0" t="0"/>
          <a:stretch/>
        </p:blipFill>
        <p:spPr>
          <a:xfrm>
            <a:off x="2783254" y="1486742"/>
            <a:ext cx="5518714" cy="449199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pic>
        <p:nvPicPr>
          <p:cNvPr descr="A picture containing clock&#10;&#10;Description automatically generated" id="784" name="Google Shape;784;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5" name="Google Shape;785;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6" name="Google Shape;786;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7" name="Google Shape;787;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8" name="Google Shape;788;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400" u="none" cap="none" strike="noStrike">
                <a:solidFill>
                  <a:schemeClr val="lt1"/>
                </a:solidFill>
                <a:latin typeface="Century Gothic"/>
                <a:ea typeface="Century Gothic"/>
                <a:cs typeface="Century Gothic"/>
                <a:sym typeface="Century Gothic"/>
              </a:rPr>
              <a:t>   Close Read – Make and Confirm Predictions</a:t>
            </a:r>
            <a:endParaRPr b="0" i="0" sz="1300" u="none" cap="none" strike="noStrike">
              <a:solidFill>
                <a:srgbClr val="000000"/>
              </a:solidFill>
              <a:latin typeface="Century Gothic"/>
              <a:ea typeface="Century Gothic"/>
              <a:cs typeface="Century Gothic"/>
              <a:sym typeface="Century Gothic"/>
            </a:endParaRPr>
          </a:p>
        </p:txBody>
      </p:sp>
      <p:sp>
        <p:nvSpPr>
          <p:cNvPr id="789" name="Google Shape;789;p5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155</a:t>
            </a:r>
            <a:endParaRPr b="0" i="0" sz="1400" u="none" cap="none" strike="noStrike">
              <a:solidFill>
                <a:srgbClr val="000000"/>
              </a:solidFill>
              <a:latin typeface="Century Gothic"/>
              <a:ea typeface="Century Gothic"/>
              <a:cs typeface="Century Gothic"/>
              <a:sym typeface="Century Gothic"/>
            </a:endParaRPr>
          </a:p>
        </p:txBody>
      </p:sp>
      <p:sp>
        <p:nvSpPr>
          <p:cNvPr id="790" name="Google Shape;790;p58"/>
          <p:cNvSpPr txBox="1"/>
          <p:nvPr/>
        </p:nvSpPr>
        <p:spPr>
          <a:xfrm>
            <a:off x="9192000" y="2336385"/>
            <a:ext cx="30000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155 in your Student Interactive. </a:t>
            </a:r>
            <a:endParaRPr b="0" i="0" sz="1400" u="none" cap="none" strike="noStrike">
              <a:solidFill>
                <a:srgbClr val="000000"/>
              </a:solidFill>
              <a:latin typeface="Arial"/>
              <a:ea typeface="Arial"/>
              <a:cs typeface="Arial"/>
              <a:sym typeface="Arial"/>
            </a:endParaRPr>
          </a:p>
        </p:txBody>
      </p:sp>
      <p:pic>
        <p:nvPicPr>
          <p:cNvPr descr="A cartoon of a child with binoculars&#10;&#10;Description automatically generated with low confidence" id="791" name="Google Shape;791;p58"/>
          <p:cNvPicPr preferRelativeResize="0"/>
          <p:nvPr/>
        </p:nvPicPr>
        <p:blipFill rotWithShape="1">
          <a:blip r:embed="rId6">
            <a:alphaModFix/>
          </a:blip>
          <a:srcRect b="0" l="0" r="0" t="0"/>
          <a:stretch/>
        </p:blipFill>
        <p:spPr>
          <a:xfrm>
            <a:off x="2235375" y="1393474"/>
            <a:ext cx="5809375" cy="48107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pic>
        <p:nvPicPr>
          <p:cNvPr descr="A picture containing clock&#10;&#10;Description automatically generated" id="797" name="Google Shape;797;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8" name="Google Shape;798;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9" name="Google Shape;799;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0" name="Google Shape;800;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1" name="Google Shape;801;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Make and Confirm Predictions</a:t>
            </a:r>
            <a:endParaRPr b="0" i="0" sz="1400" u="none" cap="none" strike="noStrike">
              <a:solidFill>
                <a:srgbClr val="000000"/>
              </a:solidFill>
              <a:latin typeface="Century Gothic"/>
              <a:ea typeface="Century Gothic"/>
              <a:cs typeface="Century Gothic"/>
              <a:sym typeface="Century Gothic"/>
            </a:endParaRPr>
          </a:p>
        </p:txBody>
      </p:sp>
      <p:sp>
        <p:nvSpPr>
          <p:cNvPr id="802" name="Google Shape;802;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165</a:t>
            </a:r>
            <a:endParaRPr b="0" i="0" sz="1400" u="none" cap="none" strike="noStrike">
              <a:solidFill>
                <a:srgbClr val="000000"/>
              </a:solidFill>
              <a:latin typeface="Century Gothic"/>
              <a:ea typeface="Century Gothic"/>
              <a:cs typeface="Century Gothic"/>
              <a:sym typeface="Century Gothic"/>
            </a:endParaRPr>
          </a:p>
        </p:txBody>
      </p:sp>
      <p:sp>
        <p:nvSpPr>
          <p:cNvPr id="803" name="Google Shape;803;p61"/>
          <p:cNvSpPr txBox="1"/>
          <p:nvPr/>
        </p:nvSpPr>
        <p:spPr>
          <a:xfrm>
            <a:off x="8136986" y="2120029"/>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descr="A screenshot of a computer&#10;&#10;Description automatically generated with low confidence" id="804" name="Google Shape;804;p61"/>
          <p:cNvPicPr preferRelativeResize="0"/>
          <p:nvPr/>
        </p:nvPicPr>
        <p:blipFill rotWithShape="1">
          <a:blip r:embed="rId6">
            <a:alphaModFix/>
          </a:blip>
          <a:srcRect b="0" l="0" r="0" t="0"/>
          <a:stretch/>
        </p:blipFill>
        <p:spPr>
          <a:xfrm>
            <a:off x="1697735" y="1718650"/>
            <a:ext cx="5265592" cy="432454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pic>
        <p:nvPicPr>
          <p:cNvPr descr="A picture containing clock&#10;&#10;Description automatically generated" id="810" name="Google Shape;810;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1" name="Google Shape;811;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2" name="Google Shape;812;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3" name="Google Shape;813;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4" name="Google Shape;814;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Fiction</a:t>
            </a:r>
            <a:endParaRPr b="0" i="0" sz="1400" u="none" cap="none" strike="noStrike">
              <a:solidFill>
                <a:srgbClr val="000000"/>
              </a:solidFill>
              <a:latin typeface="Century Gothic"/>
              <a:ea typeface="Century Gothic"/>
              <a:cs typeface="Century Gothic"/>
              <a:sym typeface="Century Gothic"/>
            </a:endParaRPr>
          </a:p>
        </p:txBody>
      </p:sp>
      <p:sp>
        <p:nvSpPr>
          <p:cNvPr id="815" name="Google Shape;815;p62"/>
          <p:cNvSpPr txBox="1"/>
          <p:nvPr/>
        </p:nvSpPr>
        <p:spPr>
          <a:xfrm>
            <a:off x="4769813" y="1709600"/>
            <a:ext cx="1545600" cy="449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000000"/>
                </a:solidFill>
                <a:latin typeface="Century Gothic"/>
                <a:ea typeface="Century Gothic"/>
                <a:cs typeface="Century Gothic"/>
                <a:sym typeface="Century Gothic"/>
              </a:rPr>
              <a:t>a</a:t>
            </a:r>
            <a:endParaRPr b="0" i="0" sz="5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600"/>
              <a:buFont typeface="Arial"/>
              <a:buNone/>
            </a:pPr>
            <a:r>
              <a:t/>
            </a:r>
            <a:endParaRPr b="0" i="0" sz="5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000000"/>
                </a:solidFill>
                <a:latin typeface="Century Gothic"/>
                <a:ea typeface="Century Gothic"/>
                <a:cs typeface="Century Gothic"/>
                <a:sym typeface="Century Gothic"/>
              </a:rPr>
              <a:t>an</a:t>
            </a:r>
            <a:endParaRPr b="0" i="0" sz="5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600"/>
              <a:buFont typeface="Arial"/>
              <a:buNone/>
            </a:pPr>
            <a:r>
              <a:t/>
            </a:r>
            <a:endParaRPr b="0" i="0" sz="5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000000"/>
                </a:solidFill>
                <a:latin typeface="Century Gothic"/>
                <a:ea typeface="Century Gothic"/>
                <a:cs typeface="Century Gothic"/>
                <a:sym typeface="Century Gothic"/>
              </a:rPr>
              <a:t>the</a:t>
            </a:r>
            <a:endParaRPr b="0" i="0" sz="56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descr="A picture containing clock&#10;&#10;Description automatically generated" id="142" name="Google Shape;142;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43" name="Google Shape;143;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44" name="Google Shape;144;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5" name="Google Shape;145;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46" name="Google Shape;146;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47" name="Google Shape;147;p8"/>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Century Gothic"/>
                <a:ea typeface="Century Gothic"/>
                <a:cs typeface="Century Gothic"/>
                <a:sym typeface="Century Gothic"/>
              </a:rPr>
              <a:t>Page 139</a:t>
            </a:r>
            <a:endParaRPr b="0" i="0" sz="1400" u="none" cap="none" strike="noStrike">
              <a:solidFill>
                <a:srgbClr val="000000"/>
              </a:solidFill>
              <a:latin typeface="Century Gothic"/>
              <a:ea typeface="Century Gothic"/>
              <a:cs typeface="Century Gothic"/>
              <a:sym typeface="Century Gothic"/>
            </a:endParaRPr>
          </a:p>
        </p:txBody>
      </p:sp>
      <p:sp>
        <p:nvSpPr>
          <p:cNvPr id="148" name="Google Shape;148;p8"/>
          <p:cNvSpPr txBox="1"/>
          <p:nvPr/>
        </p:nvSpPr>
        <p:spPr>
          <a:xfrm>
            <a:off x="7388045" y="2246982"/>
            <a:ext cx="41979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 </a:t>
            </a:r>
            <a:r>
              <a:rPr b="0" i="0" lang="en-US" sz="3200" u="none" cap="none" strike="noStrike">
                <a:solidFill>
                  <a:srgbClr val="000000"/>
                </a:solidFill>
                <a:latin typeface="Century Gothic"/>
                <a:ea typeface="Century Gothic"/>
                <a:cs typeface="Century Gothic"/>
                <a:sym typeface="Century Gothic"/>
              </a:rPr>
              <a:t>to page 139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a:t>
            </a:r>
            <a:endParaRPr b="0" i="0" sz="3200" u="none" cap="none" strike="noStrike">
              <a:solidFill>
                <a:srgbClr val="000000"/>
              </a:solidFill>
              <a:latin typeface="Century Gothic"/>
              <a:ea typeface="Century Gothic"/>
              <a:cs typeface="Century Gothic"/>
              <a:sym typeface="Century Gothic"/>
            </a:endParaRPr>
          </a:p>
        </p:txBody>
      </p:sp>
      <p:pic>
        <p:nvPicPr>
          <p:cNvPr id="149" name="Google Shape;149;p8"/>
          <p:cNvPicPr preferRelativeResize="0"/>
          <p:nvPr/>
        </p:nvPicPr>
        <p:blipFill rotWithShape="1">
          <a:blip r:embed="rId6">
            <a:alphaModFix/>
          </a:blip>
          <a:srcRect b="0" l="504" r="495" t="0"/>
          <a:stretch/>
        </p:blipFill>
        <p:spPr>
          <a:xfrm>
            <a:off x="1088194" y="1533309"/>
            <a:ext cx="5424110" cy="452890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pic>
        <p:nvPicPr>
          <p:cNvPr descr="A picture containing clock&#10;&#10;Description automatically generated" id="821" name="Google Shape;821;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2" name="Google Shape;822;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3" name="Google Shape;823;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4" name="Google Shape;824;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5" name="Google Shape;825;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26" name="Google Shape;826;p63"/>
          <p:cNvSpPr txBox="1"/>
          <p:nvPr/>
        </p:nvSpPr>
        <p:spPr>
          <a:xfrm>
            <a:off x="995894" y="2315221"/>
            <a:ext cx="93906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Review</a:t>
            </a:r>
            <a:r>
              <a:rPr b="0" i="0" lang="en-US" sz="3200" u="none" cap="none" strike="noStrike">
                <a:solidFill>
                  <a:schemeClr val="dk1"/>
                </a:solidFill>
                <a:latin typeface="Century Gothic"/>
                <a:ea typeface="Century Gothic"/>
                <a:cs typeface="Century Gothic"/>
                <a:sym typeface="Century Gothic"/>
              </a:rPr>
              <a:t> your fiction book for articles</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827" name="Google Shape;827;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
        <p:nvSpPr>
          <p:cNvPr id="828" name="Google Shape;828;p63"/>
          <p:cNvSpPr txBox="1"/>
          <p:nvPr/>
        </p:nvSpPr>
        <p:spPr>
          <a:xfrm>
            <a:off x="1107451" y="4113400"/>
            <a:ext cx="78003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Fix</a:t>
            </a:r>
            <a:r>
              <a:rPr b="0" i="0" lang="en-US" sz="3200" u="none" cap="none" strike="noStrike">
                <a:solidFill>
                  <a:schemeClr val="dk1"/>
                </a:solidFill>
                <a:latin typeface="Century Gothic"/>
                <a:ea typeface="Century Gothic"/>
                <a:cs typeface="Century Gothic"/>
                <a:sym typeface="Century Gothic"/>
              </a:rPr>
              <a:t> any sentences that do not include a naming or action part.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pic>
        <p:nvPicPr>
          <p:cNvPr descr="A picture containing clock&#10;&#10;Description automatically generated" id="834" name="Google Shape;834;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5" name="Google Shape;835;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6" name="Google Shape;836;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7" name="Google Shape;837;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8" name="Google Shape;838;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39" name="Google Shape;839;p65"/>
          <p:cNvSpPr txBox="1"/>
          <p:nvPr/>
        </p:nvSpPr>
        <p:spPr>
          <a:xfrm>
            <a:off x="7708845" y="2260572"/>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840" name="Google Shape;840;p65"/>
          <p:cNvPicPr preferRelativeResize="0"/>
          <p:nvPr/>
        </p:nvPicPr>
        <p:blipFill rotWithShape="1">
          <a:blip r:embed="rId6">
            <a:alphaModFix/>
          </a:blip>
          <a:srcRect b="0" l="0" r="0" t="0"/>
          <a:stretch/>
        </p:blipFill>
        <p:spPr>
          <a:xfrm>
            <a:off x="1339275" y="1654240"/>
            <a:ext cx="5464276" cy="444561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41" name="Google Shape;841;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170</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pic>
        <p:nvPicPr>
          <p:cNvPr descr="A picture containing drawing, lamp&#10;&#10;Description automatically generated" id="846" name="Google Shape;846;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47" name="Google Shape;847;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48" name="Google Shape;848;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49" name="Google Shape;849;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50" name="Google Shape;850;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51" name="Google Shape;851;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pic>
        <p:nvPicPr>
          <p:cNvPr descr="A picture containing clock&#10;&#10;Description automatically generated" id="857" name="Google Shape;857;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58" name="Google Shape;858;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59" name="Google Shape;859;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0" name="Google Shape;860;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61" name="Google Shape;861;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862" name="Google Shape;862;p67"/>
          <p:cNvPicPr preferRelativeResize="0"/>
          <p:nvPr/>
        </p:nvPicPr>
        <p:blipFill rotWithShape="1">
          <a:blip r:embed="rId6">
            <a:alphaModFix/>
          </a:blip>
          <a:srcRect b="2388" l="0" r="0" t="2399"/>
          <a:stretch/>
        </p:blipFill>
        <p:spPr>
          <a:xfrm>
            <a:off x="968425" y="1674838"/>
            <a:ext cx="2724714" cy="36214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63" name="Google Shape;863;p67"/>
          <p:cNvPicPr preferRelativeResize="0"/>
          <p:nvPr/>
        </p:nvPicPr>
        <p:blipFill rotWithShape="1">
          <a:blip r:embed="rId7">
            <a:alphaModFix/>
          </a:blip>
          <a:srcRect b="2388" l="0" r="0" t="2399"/>
          <a:stretch/>
        </p:blipFill>
        <p:spPr>
          <a:xfrm>
            <a:off x="4356811" y="1674838"/>
            <a:ext cx="2724714" cy="36214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64" name="Google Shape;864;p67"/>
          <p:cNvPicPr preferRelativeResize="0"/>
          <p:nvPr/>
        </p:nvPicPr>
        <p:blipFill rotWithShape="1">
          <a:blip r:embed="rId8">
            <a:alphaModFix/>
          </a:blip>
          <a:srcRect b="2344" l="0" r="0" t="2353"/>
          <a:stretch/>
        </p:blipFill>
        <p:spPr>
          <a:xfrm>
            <a:off x="7745186" y="1674838"/>
            <a:ext cx="2724713" cy="36214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pic>
        <p:nvPicPr>
          <p:cNvPr descr="A picture containing clock&#10;&#10;Description automatically generated" id="870" name="Google Shape;870;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71" name="Google Shape;871;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72" name="Google Shape;872;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3" name="Google Shape;873;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74" name="Google Shape;874;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75" name="Google Shape;875;p68"/>
          <p:cNvSpPr txBox="1"/>
          <p:nvPr/>
        </p:nvSpPr>
        <p:spPr>
          <a:xfrm>
            <a:off x="1056860" y="2556323"/>
            <a:ext cx="1624116"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Aa</a:t>
            </a:r>
            <a:endParaRPr b="0" i="0" sz="6600" u="none" cap="none" strike="noStrike">
              <a:solidFill>
                <a:schemeClr val="dk1"/>
              </a:solidFill>
              <a:latin typeface="Century Gothic"/>
              <a:ea typeface="Century Gothic"/>
              <a:cs typeface="Century Gothic"/>
              <a:sym typeface="Century Gothic"/>
            </a:endParaRPr>
          </a:p>
        </p:txBody>
      </p:sp>
      <p:sp>
        <p:nvSpPr>
          <p:cNvPr id="876" name="Google Shape;876;p68"/>
          <p:cNvSpPr txBox="1"/>
          <p:nvPr/>
        </p:nvSpPr>
        <p:spPr>
          <a:xfrm>
            <a:off x="3759918" y="2018913"/>
            <a:ext cx="28332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rag</a:t>
            </a:r>
            <a:endParaRPr b="0" i="0" sz="4400" u="none" cap="none" strike="noStrike">
              <a:solidFill>
                <a:srgbClr val="000000"/>
              </a:solidFill>
              <a:latin typeface="Century Gothic"/>
              <a:ea typeface="Century Gothic"/>
              <a:cs typeface="Century Gothic"/>
              <a:sym typeface="Century Gothic"/>
            </a:endParaRPr>
          </a:p>
        </p:txBody>
      </p:sp>
      <p:sp>
        <p:nvSpPr>
          <p:cNvPr id="877" name="Google Shape;877;p68"/>
          <p:cNvSpPr txBox="1"/>
          <p:nvPr/>
        </p:nvSpPr>
        <p:spPr>
          <a:xfrm>
            <a:off x="7254545" y="2018901"/>
            <a:ext cx="28332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gate</a:t>
            </a:r>
            <a:endParaRPr b="0" i="0" sz="4400" u="none" cap="none" strike="noStrike">
              <a:solidFill>
                <a:srgbClr val="000000"/>
              </a:solidFill>
              <a:latin typeface="Century Gothic"/>
              <a:ea typeface="Century Gothic"/>
              <a:cs typeface="Century Gothic"/>
              <a:sym typeface="Century Gothic"/>
            </a:endParaRPr>
          </a:p>
        </p:txBody>
      </p:sp>
      <p:sp>
        <p:nvSpPr>
          <p:cNvPr id="878" name="Google Shape;878;p68"/>
          <p:cNvSpPr txBox="1"/>
          <p:nvPr/>
        </p:nvSpPr>
        <p:spPr>
          <a:xfrm>
            <a:off x="3759918" y="3432189"/>
            <a:ext cx="28332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take</a:t>
            </a:r>
            <a:endParaRPr b="0" i="0" sz="4400" u="none" cap="none" strike="noStrike">
              <a:solidFill>
                <a:srgbClr val="000000"/>
              </a:solidFill>
              <a:latin typeface="Century Gothic"/>
              <a:ea typeface="Century Gothic"/>
              <a:cs typeface="Century Gothic"/>
              <a:sym typeface="Century Gothic"/>
            </a:endParaRPr>
          </a:p>
        </p:txBody>
      </p:sp>
      <p:sp>
        <p:nvSpPr>
          <p:cNvPr id="879" name="Google Shape;879;p68"/>
          <p:cNvSpPr txBox="1"/>
          <p:nvPr/>
        </p:nvSpPr>
        <p:spPr>
          <a:xfrm>
            <a:off x="7215343" y="3432177"/>
            <a:ext cx="28332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sap</a:t>
            </a:r>
            <a:endParaRPr b="0" i="0" sz="4400" u="none" cap="none" strike="noStrike">
              <a:solidFill>
                <a:srgbClr val="000000"/>
              </a:solidFill>
              <a:latin typeface="Century Gothic"/>
              <a:ea typeface="Century Gothic"/>
              <a:cs typeface="Century Gothic"/>
              <a:sym typeface="Century Gothic"/>
            </a:endParaRPr>
          </a:p>
        </p:txBody>
      </p:sp>
      <p:sp>
        <p:nvSpPr>
          <p:cNvPr id="880" name="Google Shape;880;p68"/>
          <p:cNvSpPr txBox="1"/>
          <p:nvPr/>
        </p:nvSpPr>
        <p:spPr>
          <a:xfrm>
            <a:off x="5932967" y="5422605"/>
            <a:ext cx="18473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pic>
        <p:nvPicPr>
          <p:cNvPr descr="A picture containing clock&#10;&#10;Description automatically generated" id="886" name="Google Shape;886;g2794f6211a4_0_4"/>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887" name="Google Shape;887;g2794f6211a4_0_4"/>
          <p:cNvPicPr preferRelativeResize="0"/>
          <p:nvPr/>
        </p:nvPicPr>
        <p:blipFill rotWithShape="1">
          <a:blip r:embed="rId4">
            <a:alphaModFix/>
          </a:blip>
          <a:srcRect b="11558" l="5778" r="5315" t="0"/>
          <a:stretch/>
        </p:blipFill>
        <p:spPr>
          <a:xfrm>
            <a:off x="298808" y="6364415"/>
            <a:ext cx="1040463" cy="416152"/>
          </a:xfrm>
          <a:prstGeom prst="rect">
            <a:avLst/>
          </a:prstGeom>
          <a:noFill/>
          <a:ln>
            <a:noFill/>
          </a:ln>
        </p:spPr>
      </p:pic>
      <p:cxnSp>
        <p:nvCxnSpPr>
          <p:cNvPr id="888" name="Google Shape;888;g2794f6211a4_0_4"/>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89" name="Google Shape;889;g2794f6211a4_0_4"/>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90" name="Google Shape;890;g2794f6211a4_0_4"/>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sp>
        <p:nvSpPr>
          <p:cNvPr id="891" name="Google Shape;891;g2794f6211a4_0_4"/>
          <p:cNvSpPr txBox="1"/>
          <p:nvPr/>
        </p:nvSpPr>
        <p:spPr>
          <a:xfrm>
            <a:off x="5932967" y="5422605"/>
            <a:ext cx="184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g2794f6211a4_0_4"/>
          <p:cNvSpPr txBox="1"/>
          <p:nvPr/>
        </p:nvSpPr>
        <p:spPr>
          <a:xfrm>
            <a:off x="7708845" y="2260572"/>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893" name="Google Shape;893;g2794f6211a4_0_4"/>
          <p:cNvPicPr preferRelativeResize="0"/>
          <p:nvPr/>
        </p:nvPicPr>
        <p:blipFill rotWithShape="1">
          <a:blip r:embed="rId6">
            <a:alphaModFix/>
          </a:blip>
          <a:srcRect b="912" l="0" r="0" t="913"/>
          <a:stretch/>
        </p:blipFill>
        <p:spPr>
          <a:xfrm>
            <a:off x="1339275" y="1654240"/>
            <a:ext cx="5464275" cy="444561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94" name="Google Shape;894;g2794f6211a4_0_4"/>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148</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pic>
        <p:nvPicPr>
          <p:cNvPr descr="A picture containing clock&#10;&#10;Description automatically generated" id="900" name="Google Shape;900;g2794f6211a4_0_22"/>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901" name="Google Shape;901;g2794f6211a4_0_22"/>
          <p:cNvPicPr preferRelativeResize="0"/>
          <p:nvPr/>
        </p:nvPicPr>
        <p:blipFill rotWithShape="1">
          <a:blip r:embed="rId4">
            <a:alphaModFix/>
          </a:blip>
          <a:srcRect b="11558" l="5778" r="5315" t="0"/>
          <a:stretch/>
        </p:blipFill>
        <p:spPr>
          <a:xfrm>
            <a:off x="298808" y="6364415"/>
            <a:ext cx="1040463" cy="416152"/>
          </a:xfrm>
          <a:prstGeom prst="rect">
            <a:avLst/>
          </a:prstGeom>
          <a:noFill/>
          <a:ln>
            <a:noFill/>
          </a:ln>
        </p:spPr>
      </p:pic>
      <p:cxnSp>
        <p:nvCxnSpPr>
          <p:cNvPr id="902" name="Google Shape;902;g2794f6211a4_0_22"/>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903" name="Google Shape;903;g2794f6211a4_0_22"/>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04" name="Google Shape;904;g2794f6211a4_0_22"/>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sp>
        <p:nvSpPr>
          <p:cNvPr id="905" name="Google Shape;905;g2794f6211a4_0_22"/>
          <p:cNvSpPr txBox="1"/>
          <p:nvPr/>
        </p:nvSpPr>
        <p:spPr>
          <a:xfrm>
            <a:off x="5932967" y="5422605"/>
            <a:ext cx="184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g2794f6211a4_0_22"/>
          <p:cNvSpPr txBox="1"/>
          <p:nvPr/>
        </p:nvSpPr>
        <p:spPr>
          <a:xfrm>
            <a:off x="7708845" y="2260572"/>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907" name="Google Shape;907;g2794f6211a4_0_22"/>
          <p:cNvPicPr preferRelativeResize="0"/>
          <p:nvPr/>
        </p:nvPicPr>
        <p:blipFill rotWithShape="1">
          <a:blip r:embed="rId6">
            <a:alphaModFix/>
          </a:blip>
          <a:srcRect b="912" l="0" r="0" t="913"/>
          <a:stretch/>
        </p:blipFill>
        <p:spPr>
          <a:xfrm>
            <a:off x="1339275" y="1654240"/>
            <a:ext cx="5464275" cy="444561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08" name="Google Shape;908;g2794f6211a4_0_22"/>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149</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pic>
        <p:nvPicPr>
          <p:cNvPr descr="A picture containing clock&#10;&#10;Description automatically generated" id="914" name="Google Shape;914;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5" name="Google Shape;915;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6" name="Google Shape;916;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7" name="Google Shape;917;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8" name="Google Shape;918;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919" name="Google Shape;919;p69"/>
          <p:cNvSpPr txBox="1"/>
          <p:nvPr/>
        </p:nvSpPr>
        <p:spPr>
          <a:xfrm>
            <a:off x="938986" y="2967335"/>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away</a:t>
            </a:r>
            <a:endParaRPr b="0" i="0" sz="1400" u="none" cap="none" strike="noStrike">
              <a:solidFill>
                <a:srgbClr val="000000"/>
              </a:solidFill>
              <a:latin typeface="Century Gothic"/>
              <a:ea typeface="Century Gothic"/>
              <a:cs typeface="Century Gothic"/>
              <a:sym typeface="Century Gothic"/>
            </a:endParaRPr>
          </a:p>
        </p:txBody>
      </p:sp>
      <p:sp>
        <p:nvSpPr>
          <p:cNvPr id="920" name="Google Shape;920;p69"/>
          <p:cNvSpPr txBox="1"/>
          <p:nvPr/>
        </p:nvSpPr>
        <p:spPr>
          <a:xfrm>
            <a:off x="4548963" y="2967335"/>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give</a:t>
            </a:r>
            <a:endParaRPr b="0" i="0" sz="1400" u="none" cap="none" strike="noStrike">
              <a:solidFill>
                <a:srgbClr val="000000"/>
              </a:solidFill>
              <a:latin typeface="Century Gothic"/>
              <a:ea typeface="Century Gothic"/>
              <a:cs typeface="Century Gothic"/>
              <a:sym typeface="Century Gothic"/>
            </a:endParaRPr>
          </a:p>
        </p:txBody>
      </p:sp>
      <p:sp>
        <p:nvSpPr>
          <p:cNvPr id="921" name="Google Shape;921;p69"/>
          <p:cNvSpPr txBox="1"/>
          <p:nvPr/>
        </p:nvSpPr>
        <p:spPr>
          <a:xfrm>
            <a:off x="8055659" y="2953168"/>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little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pic>
        <p:nvPicPr>
          <p:cNvPr descr="A picture containing clock&#10;&#10;Description automatically generated" id="927" name="Google Shape;927;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8" name="Google Shape;928;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9" name="Google Shape;929;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0" name="Google Shape;930;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1" name="Google Shape;931;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32" name="Google Shape;932;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166</a:t>
            </a:r>
            <a:endParaRPr b="0" i="0" sz="1400" u="none" cap="none" strike="noStrike">
              <a:solidFill>
                <a:srgbClr val="000000"/>
              </a:solidFill>
              <a:latin typeface="Century Gothic"/>
              <a:ea typeface="Century Gothic"/>
              <a:cs typeface="Century Gothic"/>
              <a:sym typeface="Century Gothic"/>
            </a:endParaRPr>
          </a:p>
        </p:txBody>
      </p:sp>
      <p:sp>
        <p:nvSpPr>
          <p:cNvPr id="933" name="Google Shape;933;p70"/>
          <p:cNvSpPr txBox="1"/>
          <p:nvPr/>
        </p:nvSpPr>
        <p:spPr>
          <a:xfrm>
            <a:off x="7520153" y="2739709"/>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166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A screenshot of a computer&#10;&#10;Description automatically generated with medium confidence" id="934" name="Google Shape;934;p70"/>
          <p:cNvPicPr preferRelativeResize="0"/>
          <p:nvPr/>
        </p:nvPicPr>
        <p:blipFill rotWithShape="1">
          <a:blip r:embed="rId6">
            <a:alphaModFix/>
          </a:blip>
          <a:srcRect b="0" l="0" r="0" t="0"/>
          <a:stretch/>
        </p:blipFill>
        <p:spPr>
          <a:xfrm>
            <a:off x="1160175" y="1611450"/>
            <a:ext cx="5116176" cy="41559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pic>
        <p:nvPicPr>
          <p:cNvPr descr="A picture containing clock&#10;&#10;Description automatically generated" id="940" name="Google Shape;940;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1" name="Google Shape;941;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2" name="Google Shape;942;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3" name="Google Shape;943;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4" name="Google Shape;944;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45" name="Google Shape;945;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166</a:t>
            </a:r>
            <a:endParaRPr b="0" i="0" sz="1400" u="none" cap="none" strike="noStrike">
              <a:solidFill>
                <a:srgbClr val="000000"/>
              </a:solidFill>
              <a:latin typeface="Century Gothic"/>
              <a:ea typeface="Century Gothic"/>
              <a:cs typeface="Century Gothic"/>
              <a:sym typeface="Century Gothic"/>
            </a:endParaRPr>
          </a:p>
        </p:txBody>
      </p:sp>
      <p:pic>
        <p:nvPicPr>
          <p:cNvPr id="946" name="Google Shape;946;p71"/>
          <p:cNvPicPr preferRelativeResize="0"/>
          <p:nvPr/>
        </p:nvPicPr>
        <p:blipFill rotWithShape="1">
          <a:blip r:embed="rId6">
            <a:alphaModFix/>
          </a:blip>
          <a:srcRect b="0" l="0" r="0" t="0"/>
          <a:stretch/>
        </p:blipFill>
        <p:spPr>
          <a:xfrm>
            <a:off x="693399" y="1482849"/>
            <a:ext cx="4904098" cy="39917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text&#10;&#10;Description automatically generated" id="947" name="Google Shape;947;p71"/>
          <p:cNvPicPr preferRelativeResize="0"/>
          <p:nvPr/>
        </p:nvPicPr>
        <p:blipFill rotWithShape="1">
          <a:blip r:embed="rId7">
            <a:alphaModFix/>
          </a:blip>
          <a:srcRect b="35517" l="0" r="61884" t="19603"/>
          <a:stretch/>
        </p:blipFill>
        <p:spPr>
          <a:xfrm>
            <a:off x="6221010" y="2052259"/>
            <a:ext cx="5265175" cy="1238865"/>
          </a:xfrm>
          <a:prstGeom prst="rect">
            <a:avLst/>
          </a:prstGeom>
          <a:noFill/>
          <a:ln>
            <a:noFill/>
          </a:ln>
        </p:spPr>
      </p:pic>
      <p:sp>
        <p:nvSpPr>
          <p:cNvPr id="948" name="Google Shape;948;p71"/>
          <p:cNvSpPr txBox="1"/>
          <p:nvPr/>
        </p:nvSpPr>
        <p:spPr>
          <a:xfrm>
            <a:off x="6403737" y="3460105"/>
            <a:ext cx="58839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Why do we like certain kinds of stories</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descr="A picture containing clock&#10;&#10;Description automatically generated" id="155" name="Google Shape;155;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6" name="Google Shape;156;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7" name="Google Shape;157;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8" name="Google Shape;158;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9" name="Google Shape;159;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60" name="Google Shape;160;p9"/>
          <p:cNvSpPr txBox="1"/>
          <p:nvPr/>
        </p:nvSpPr>
        <p:spPr>
          <a:xfrm>
            <a:off x="885824" y="3074611"/>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away</a:t>
            </a:r>
            <a:endParaRPr b="0" i="0" sz="1400" u="none" cap="none" strike="noStrike">
              <a:solidFill>
                <a:srgbClr val="000000"/>
              </a:solidFill>
              <a:latin typeface="Century Gothic"/>
              <a:ea typeface="Century Gothic"/>
              <a:cs typeface="Century Gothic"/>
              <a:sym typeface="Century Gothic"/>
            </a:endParaRPr>
          </a:p>
        </p:txBody>
      </p:sp>
      <p:sp>
        <p:nvSpPr>
          <p:cNvPr id="161" name="Google Shape;161;p9"/>
          <p:cNvSpPr txBox="1"/>
          <p:nvPr/>
        </p:nvSpPr>
        <p:spPr>
          <a:xfrm>
            <a:off x="4495801" y="3074611"/>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give</a:t>
            </a:r>
            <a:endParaRPr b="0" i="0" sz="1400" u="none" cap="none" strike="noStrike">
              <a:solidFill>
                <a:srgbClr val="000000"/>
              </a:solidFill>
              <a:latin typeface="Century Gothic"/>
              <a:ea typeface="Century Gothic"/>
              <a:cs typeface="Century Gothic"/>
              <a:sym typeface="Century Gothic"/>
            </a:endParaRPr>
          </a:p>
        </p:txBody>
      </p:sp>
      <p:sp>
        <p:nvSpPr>
          <p:cNvPr id="162" name="Google Shape;162;p9"/>
          <p:cNvSpPr txBox="1"/>
          <p:nvPr/>
        </p:nvSpPr>
        <p:spPr>
          <a:xfrm>
            <a:off x="8002497" y="3060444"/>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little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pic>
        <p:nvPicPr>
          <p:cNvPr descr="A picture containing clock&#10;&#10;Description automatically generated" id="954" name="Google Shape;954;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5" name="Google Shape;955;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6" name="Google Shape;956;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57" name="Google Shape;957;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8" name="Google Shape;958;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Fiction Story </a:t>
            </a:r>
            <a:endParaRPr b="0" i="0" sz="1400" u="none" cap="none" strike="noStrike">
              <a:solidFill>
                <a:srgbClr val="000000"/>
              </a:solidFill>
              <a:latin typeface="Century Gothic"/>
              <a:ea typeface="Century Gothic"/>
              <a:cs typeface="Century Gothic"/>
              <a:sym typeface="Century Gothic"/>
            </a:endParaRPr>
          </a:p>
        </p:txBody>
      </p:sp>
      <p:sp>
        <p:nvSpPr>
          <p:cNvPr id="959" name="Google Shape;959;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173</a:t>
            </a:r>
            <a:endParaRPr b="0" i="0" sz="1400" u="none" cap="none" strike="noStrike">
              <a:solidFill>
                <a:srgbClr val="000000"/>
              </a:solidFill>
              <a:latin typeface="Century Gothic"/>
              <a:ea typeface="Century Gothic"/>
              <a:cs typeface="Century Gothic"/>
              <a:sym typeface="Century Gothic"/>
            </a:endParaRPr>
          </a:p>
        </p:txBody>
      </p:sp>
      <p:pic>
        <p:nvPicPr>
          <p:cNvPr id="960" name="Google Shape;960;p72"/>
          <p:cNvPicPr preferRelativeResize="0"/>
          <p:nvPr/>
        </p:nvPicPr>
        <p:blipFill rotWithShape="1">
          <a:blip r:embed="rId6">
            <a:alphaModFix/>
          </a:blip>
          <a:srcRect b="0" l="0" r="0" t="0"/>
          <a:stretch/>
        </p:blipFill>
        <p:spPr>
          <a:xfrm>
            <a:off x="1400400" y="1742750"/>
            <a:ext cx="4868600" cy="40896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61" name="Google Shape;961;p72"/>
          <p:cNvSpPr txBox="1"/>
          <p:nvPr/>
        </p:nvSpPr>
        <p:spPr>
          <a:xfrm>
            <a:off x="7456956" y="2246967"/>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pic>
        <p:nvPicPr>
          <p:cNvPr descr="A picture containing clock&#10;&#10;Description automatically generated" id="967" name="Google Shape;967;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68" name="Google Shape;968;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9" name="Google Shape;969;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0" name="Google Shape;970;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1" name="Google Shape;971;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72" name="Google Shape;972;p74"/>
          <p:cNvSpPr txBox="1"/>
          <p:nvPr/>
        </p:nvSpPr>
        <p:spPr>
          <a:xfrm>
            <a:off x="889774" y="1438225"/>
            <a:ext cx="9305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Humpty Dumpty is sitting on the wall.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accen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Which word in the sentence is a preposition</a:t>
            </a:r>
            <a:r>
              <a:rPr b="0" i="0" lang="en-US" sz="4000" u="none" cap="none" strike="noStrike">
                <a:solidFill>
                  <a:schemeClr val="dk1"/>
                </a:solidFill>
                <a:latin typeface="Arial"/>
                <a:ea typeface="Arial"/>
                <a:cs typeface="Arial"/>
                <a:sym typeface="Arial"/>
              </a:rPr>
              <a:t>?</a:t>
            </a:r>
            <a:endParaRPr b="0" i="0" sz="4000" u="none" cap="none" strike="noStrike">
              <a:solidFill>
                <a:schemeClr val="dk1"/>
              </a:solidFill>
              <a:latin typeface="Arial"/>
              <a:ea typeface="Arial"/>
              <a:cs typeface="Arial"/>
              <a:sym typeface="Arial"/>
            </a:endParaRPr>
          </a:p>
        </p:txBody>
      </p:sp>
      <p:sp>
        <p:nvSpPr>
          <p:cNvPr id="973" name="Google Shape;973;p74"/>
          <p:cNvSpPr txBox="1"/>
          <p:nvPr/>
        </p:nvSpPr>
        <p:spPr>
          <a:xfrm>
            <a:off x="1653160" y="4116133"/>
            <a:ext cx="6100800" cy="2555100"/>
          </a:xfrm>
          <a:prstGeom prst="rect">
            <a:avLst/>
          </a:prstGeom>
          <a:noFill/>
          <a:ln>
            <a:noFill/>
          </a:ln>
        </p:spPr>
        <p:txBody>
          <a:bodyPr anchorCtr="0" anchor="t" bIns="45700" lIns="91425" spcFirstLastPara="1" rIns="91425" wrap="square" tIns="45700">
            <a:spAutoFit/>
          </a:bodyPr>
          <a:lstStyle/>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   is</a:t>
            </a:r>
            <a:endParaRPr b="0" i="0" sz="4000" u="none" cap="none" strike="noStrike">
              <a:solidFill>
                <a:srgbClr val="000000"/>
              </a:solidFill>
              <a:latin typeface="Century Gothic"/>
              <a:ea typeface="Century Gothic"/>
              <a:cs typeface="Century Gothic"/>
              <a:sym typeface="Century Gothic"/>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  on</a:t>
            </a:r>
            <a:endParaRPr b="0" i="0" sz="4000" u="none" cap="none" strike="noStrike">
              <a:solidFill>
                <a:srgbClr val="000000"/>
              </a:solidFill>
              <a:latin typeface="Century Gothic"/>
              <a:ea typeface="Century Gothic"/>
              <a:cs typeface="Century Gothic"/>
              <a:sym typeface="Century Gothic"/>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  the</a:t>
            </a:r>
            <a:endParaRPr b="0" i="0" sz="4000" u="none" cap="none" strike="noStrike">
              <a:solidFill>
                <a:srgbClr val="000000"/>
              </a:solidFill>
              <a:latin typeface="Century Gothic"/>
              <a:ea typeface="Century Gothic"/>
              <a:cs typeface="Century Gothic"/>
              <a:sym typeface="Century Gothic"/>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  wall</a:t>
            </a:r>
            <a:endParaRPr b="0" i="0" sz="40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sp>
        <p:nvSpPr>
          <p:cNvPr id="979" name="Google Shape;979;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80" name="Google Shape;980;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81" name="Google Shape;981;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3: </a:t>
            </a:r>
            <a:r>
              <a:rPr b="1" i="0" lang="en-US" sz="6600" u="none" cap="none" strike="noStrike">
                <a:solidFill>
                  <a:schemeClr val="lt1"/>
                </a:solidFill>
                <a:latin typeface="Century Gothic"/>
                <a:ea typeface="Century Gothic"/>
                <a:cs typeface="Century Gothic"/>
                <a:sym typeface="Century Gothic"/>
              </a:rPr>
              <a:t>Week 4</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82" name="Google Shape;982;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83" name="Google Shape;983;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84" name="Google Shape;984;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85" name="Google Shape;985;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descr="A picture containing clock&#10;&#10;Description automatically generated" id="168" name="Google Shape;168;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69" name="Google Shape;169;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0" name="Google Shape;170;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1" name="Google Shape;171;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2" name="Google Shape;172;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73" name="Google Shape;173;p10"/>
          <p:cNvSpPr txBox="1"/>
          <p:nvPr/>
        </p:nvSpPr>
        <p:spPr>
          <a:xfrm>
            <a:off x="8643550" y="1930729"/>
            <a:ext cx="3336000" cy="31085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What do you </a:t>
            </a:r>
            <a:r>
              <a:rPr b="1" i="0" lang="en-US" sz="2800" u="none" cap="none" strike="noStrike">
                <a:solidFill>
                  <a:schemeClr val="dk1"/>
                </a:solidFill>
                <a:latin typeface="Century Gothic"/>
                <a:ea typeface="Century Gothic"/>
                <a:cs typeface="Century Gothic"/>
                <a:sym typeface="Century Gothic"/>
              </a:rPr>
              <a:t>notice</a:t>
            </a:r>
            <a:r>
              <a:rPr b="0" i="0" lang="en-US" sz="2800" u="none" cap="none" strike="noStrike">
                <a:solidFill>
                  <a:schemeClr val="dk1"/>
                </a:solidFill>
                <a:latin typeface="Century Gothic"/>
                <a:ea typeface="Century Gothic"/>
                <a:cs typeface="Century Gothic"/>
                <a:sym typeface="Century Gothic"/>
              </a:rPr>
              <a:t> about the different parts of the stories</a:t>
            </a:r>
            <a:r>
              <a:rPr b="0" i="0" lang="en-US" sz="2800" u="none" cap="none" strike="noStrike">
                <a:solidFill>
                  <a:schemeClr val="dk1"/>
                </a:solidFill>
                <a:latin typeface="Arial"/>
                <a:ea typeface="Arial"/>
                <a:cs typeface="Arial"/>
                <a:sym typeface="Arial"/>
              </a:rPr>
              <a:t>?</a:t>
            </a:r>
            <a:br>
              <a:rPr b="0" i="0" lang="en-US" sz="2800" u="none" cap="none" strike="noStrike">
                <a:solidFill>
                  <a:schemeClr val="dk1"/>
                </a:solidFill>
                <a:latin typeface="Century Gothic"/>
                <a:ea typeface="Century Gothic"/>
                <a:cs typeface="Century Gothic"/>
                <a:sym typeface="Century Gothic"/>
              </a:rPr>
            </a:br>
            <a:br>
              <a:rPr b="0" i="0" lang="en-US" sz="2800" u="none" cap="none" strike="noStrike">
                <a:solidFill>
                  <a:schemeClr val="dk1"/>
                </a:solidFill>
                <a:latin typeface="Century Gothic"/>
                <a:ea typeface="Century Gothic"/>
                <a:cs typeface="Century Gothic"/>
                <a:sym typeface="Century Gothic"/>
              </a:rPr>
            </a:br>
            <a:r>
              <a:rPr b="1" i="0" lang="en-US" sz="2800" u="none" cap="none" strike="noStrike">
                <a:solidFill>
                  <a:schemeClr val="dk1"/>
                </a:solidFill>
                <a:latin typeface="Century Gothic"/>
                <a:ea typeface="Century Gothic"/>
                <a:cs typeface="Century Gothic"/>
                <a:sym typeface="Century Gothic"/>
              </a:rPr>
              <a:t>Circle</a:t>
            </a:r>
            <a:r>
              <a:rPr b="0" i="0" lang="en-US" sz="2800" u="none" cap="none" strike="noStrike">
                <a:solidFill>
                  <a:schemeClr val="dk1"/>
                </a:solidFill>
                <a:latin typeface="Century Gothic"/>
                <a:ea typeface="Century Gothic"/>
                <a:cs typeface="Century Gothic"/>
                <a:sym typeface="Century Gothic"/>
              </a:rPr>
              <a:t> your favorite story</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74" name="Google Shape;174;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136, 137</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screenshot, cartoon&#10;&#10;Description automatically generated" id="175" name="Google Shape;175;p10"/>
          <p:cNvPicPr preferRelativeResize="0"/>
          <p:nvPr/>
        </p:nvPicPr>
        <p:blipFill rotWithShape="1">
          <a:blip r:embed="rId6">
            <a:alphaModFix/>
          </a:blip>
          <a:srcRect b="0" l="0" r="0" t="0"/>
          <a:stretch/>
        </p:blipFill>
        <p:spPr>
          <a:xfrm>
            <a:off x="541800" y="1778796"/>
            <a:ext cx="7772400" cy="317464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descr="A picture containing clock&#10;&#10;Description automatically generated" id="181" name="Google Shape;181;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2" name="Google Shape;182;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3" name="Google Shape;183;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4" name="Google Shape;184;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5" name="Google Shape;185;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86" name="Google Shape;186;p11"/>
          <p:cNvGraphicFramePr/>
          <p:nvPr/>
        </p:nvGraphicFramePr>
        <p:xfrm>
          <a:off x="1876104" y="1537766"/>
          <a:ext cx="3000000" cy="3000000"/>
        </p:xfrm>
        <a:graphic>
          <a:graphicData uri="http://schemas.openxmlformats.org/drawingml/2006/table">
            <a:tbl>
              <a:tblPr bandRow="1" firstRow="1">
                <a:noFill/>
                <a:tableStyleId>{37D1A827-03F0-4808-9582-0754DA34424C}</a:tableStyleId>
              </a:tblPr>
              <a:tblGrid>
                <a:gridCol w="8292650"/>
              </a:tblGrid>
              <a:tr h="717225">
                <a:tc>
                  <a:txBody>
                    <a:bodyPr/>
                    <a:lstStyle/>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“So Many Stories”</a:t>
                      </a:r>
                      <a:endParaRPr sz="1400" u="none" cap="none" strike="noStrike">
                        <a:latin typeface="Century Gothic"/>
                        <a:ea typeface="Century Gothic"/>
                        <a:cs typeface="Century Gothic"/>
                        <a:sym typeface="Century Gothic"/>
                      </a:endParaRPr>
                    </a:p>
                  </a:txBody>
                  <a:tcPr marT="45725" marB="45725" marR="91450" marL="91450"/>
                </a:tc>
              </a:tr>
              <a:tr h="71722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rgbClr val="7F7F7F"/>
                          </a:solidFill>
                          <a:latin typeface="Century Gothic"/>
                          <a:ea typeface="Century Gothic"/>
                          <a:cs typeface="Century Gothic"/>
                          <a:sym typeface="Century Gothic"/>
                        </a:rPr>
                        <a:t>1. </a:t>
                      </a:r>
                      <a:r>
                        <a:rPr lang="en-US" sz="2800" u="none" cap="none" strike="noStrike">
                          <a:solidFill>
                            <a:schemeClr val="dk1"/>
                          </a:solidFill>
                          <a:latin typeface="Century Gothic"/>
                          <a:ea typeface="Century Gothic"/>
                          <a:cs typeface="Century Gothic"/>
                          <a:sym typeface="Century Gothic"/>
                        </a:rPr>
                        <a:t>Mom takes Sam and Taliba to the library</a:t>
                      </a:r>
                      <a:endParaRPr sz="1400" u="none" cap="none" strike="noStrike">
                        <a:latin typeface="Century Gothic"/>
                        <a:ea typeface="Century Gothic"/>
                        <a:cs typeface="Century Gothic"/>
                        <a:sym typeface="Century Gothic"/>
                      </a:endParaRPr>
                    </a:p>
                  </a:txBody>
                  <a:tcPr marT="45725" marB="45725" marR="91450" marL="91450"/>
                </a:tc>
              </a:tr>
              <a:tr h="71722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rgbClr val="7F7F7F"/>
                          </a:solidFill>
                          <a:latin typeface="Century Gothic"/>
                          <a:ea typeface="Century Gothic"/>
                          <a:cs typeface="Century Gothic"/>
                          <a:sym typeface="Century Gothic"/>
                        </a:rPr>
                        <a:t>2.</a:t>
                      </a:r>
                      <a:endParaRPr sz="1400" u="none" cap="none" strike="noStrike">
                        <a:latin typeface="Century Gothic"/>
                        <a:ea typeface="Century Gothic"/>
                        <a:cs typeface="Century Gothic"/>
                        <a:sym typeface="Century Gothic"/>
                      </a:endParaRPr>
                    </a:p>
                  </a:txBody>
                  <a:tcPr marT="45725" marB="45725" marR="91450" marL="91450"/>
                </a:tc>
              </a:tr>
              <a:tr h="71722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rgbClr val="7F7F7F"/>
                          </a:solidFill>
                          <a:latin typeface="Century Gothic"/>
                          <a:ea typeface="Century Gothic"/>
                          <a:cs typeface="Century Gothic"/>
                          <a:sym typeface="Century Gothic"/>
                        </a:rPr>
                        <a:t>3.</a:t>
                      </a:r>
                      <a:endParaRPr sz="1400" u="none" cap="none" strike="noStrike">
                        <a:latin typeface="Century Gothic"/>
                        <a:ea typeface="Century Gothic"/>
                        <a:cs typeface="Century Gothic"/>
                        <a:sym typeface="Century Gothic"/>
                      </a:endParaRPr>
                    </a:p>
                  </a:txBody>
                  <a:tcPr marT="45725" marB="45725" marR="91450" marL="91450"/>
                </a:tc>
              </a:tr>
              <a:tr h="71722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rgbClr val="7F7F7F"/>
                          </a:solidFill>
                          <a:latin typeface="Century Gothic"/>
                          <a:ea typeface="Century Gothic"/>
                          <a:cs typeface="Century Gothic"/>
                          <a:sym typeface="Century Gothic"/>
                        </a:rPr>
                        <a:t>4.</a:t>
                      </a:r>
                      <a:endParaRPr sz="1400" u="none" cap="none" strike="noStrike">
                        <a:latin typeface="Century Gothic"/>
                        <a:ea typeface="Century Gothic"/>
                        <a:cs typeface="Century Gothic"/>
                        <a:sym typeface="Century Gothic"/>
                      </a:endParaRPr>
                    </a:p>
                  </a:txBody>
                  <a:tcPr marT="45725" marB="45725" marR="91450" marL="91450"/>
                </a:tc>
              </a:tr>
              <a:tr h="71722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rgbClr val="7F7F7F"/>
                          </a:solidFill>
                          <a:latin typeface="Century Gothic"/>
                          <a:ea typeface="Century Gothic"/>
                          <a:cs typeface="Century Gothic"/>
                          <a:sym typeface="Century Gothic"/>
                        </a:rPr>
                        <a:t>5.</a:t>
                      </a:r>
                      <a:endParaRPr sz="1400" u="none" cap="none" strike="noStrike">
                        <a:latin typeface="Century Gothic"/>
                        <a:ea typeface="Century Gothic"/>
                        <a:cs typeface="Century Gothic"/>
                        <a:sym typeface="Century Gothic"/>
                      </a:endParaRPr>
                    </a:p>
                  </a:txBody>
                  <a:tcPr marT="45725" marB="45725" marR="91450" marL="91450"/>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