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Lst>
  <p:sldSz cy="6858000" cx="12192000"/>
  <p:notesSz cx="6858000" cy="9144000"/>
  <p:embeddedFontLst>
    <p:embeddedFont>
      <p:font typeface="Poppins"/>
      <p:regular r:id="rId74"/>
      <p:bold r:id="rId75"/>
      <p:italic r:id="rId76"/>
      <p:boldItalic r:id="rId77"/>
    </p:embeddedFont>
    <p:embeddedFont>
      <p:font typeface="Century Gothic"/>
      <p:regular r:id="rId78"/>
      <p:bold r:id="rId79"/>
      <p:italic r:id="rId80"/>
      <p:boldItalic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2" roundtripDataSignature="AMtx7miPr2QSNruJliFPKwTYeR7Io6iBE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A25054A-4BBE-4C29-A017-BA92A7A832B4}">
  <a:tblStyle styleId="{9A25054A-4BBE-4C29-A017-BA92A7A832B4}"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CenturyGothic-italic.fntdata"/><Relationship Id="rId82" Type="http://customschemas.google.com/relationships/presentationmetadata" Target="metadata"/><Relationship Id="rId81" Type="http://schemas.openxmlformats.org/officeDocument/2006/relationships/font" Target="fonts/CenturyGothic-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Poppins-bold.fntdata"/><Relationship Id="rId30" Type="http://schemas.openxmlformats.org/officeDocument/2006/relationships/slide" Target="slides/slide25.xml"/><Relationship Id="rId74" Type="http://schemas.openxmlformats.org/officeDocument/2006/relationships/font" Target="fonts/Poppins-regular.fntdata"/><Relationship Id="rId33" Type="http://schemas.openxmlformats.org/officeDocument/2006/relationships/slide" Target="slides/slide28.xml"/><Relationship Id="rId77" Type="http://schemas.openxmlformats.org/officeDocument/2006/relationships/font" Target="fonts/Poppins-boldItalic.fntdata"/><Relationship Id="rId32" Type="http://schemas.openxmlformats.org/officeDocument/2006/relationships/slide" Target="slides/slide27.xml"/><Relationship Id="rId76" Type="http://schemas.openxmlformats.org/officeDocument/2006/relationships/font" Target="fonts/Poppins-italic.fntdata"/><Relationship Id="rId35" Type="http://schemas.openxmlformats.org/officeDocument/2006/relationships/slide" Target="slides/slide30.xml"/><Relationship Id="rId79" Type="http://schemas.openxmlformats.org/officeDocument/2006/relationships/font" Target="fonts/CenturyGothic-bold.fntdata"/><Relationship Id="rId34" Type="http://schemas.openxmlformats.org/officeDocument/2006/relationships/slide" Target="slides/slide29.xml"/><Relationship Id="rId78" Type="http://schemas.openxmlformats.org/officeDocument/2006/relationships/font" Target="fonts/CenturyGothic-regular.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today they will learn about the setting of realistic fiction. </a:t>
            </a:r>
            <a:endParaRPr/>
          </a:p>
          <a:p>
            <a:pPr indent="-304800" lvl="1" marL="667512" rtl="0" algn="l">
              <a:lnSpc>
                <a:spcPct val="100000"/>
              </a:lnSpc>
              <a:spcBef>
                <a:spcPts val="0"/>
              </a:spcBef>
              <a:spcAft>
                <a:spcPts val="0"/>
              </a:spcAft>
              <a:buClr>
                <a:schemeClr val="dk1"/>
              </a:buClr>
              <a:buSzPts val="1200"/>
              <a:buFont typeface="Calibri"/>
              <a:buChar char="•"/>
            </a:pPr>
            <a:r>
              <a:rPr lang="en-US"/>
              <a:t>The setting is where and when the story takes place. </a:t>
            </a:r>
            <a:endParaRPr/>
          </a:p>
          <a:p>
            <a:pPr indent="-304800" lvl="1" marL="667512" rtl="0" algn="l">
              <a:lnSpc>
                <a:spcPct val="100000"/>
              </a:lnSpc>
              <a:spcBef>
                <a:spcPts val="0"/>
              </a:spcBef>
              <a:spcAft>
                <a:spcPts val="0"/>
              </a:spcAft>
              <a:buClr>
                <a:schemeClr val="dk1"/>
              </a:buClr>
              <a:buSzPts val="1200"/>
              <a:buFont typeface="Calibri"/>
              <a:buChar char="•"/>
            </a:pPr>
            <a:r>
              <a:rPr lang="en-US"/>
              <a:t>The setting in realistic fiction is a real place. </a:t>
            </a:r>
            <a:endParaRPr/>
          </a:p>
          <a:p>
            <a:pPr indent="-304800" lvl="1" marL="667512" rtl="0" algn="l">
              <a:lnSpc>
                <a:spcPct val="100000"/>
              </a:lnSpc>
              <a:spcBef>
                <a:spcPts val="0"/>
              </a:spcBef>
              <a:spcAft>
                <a:spcPts val="0"/>
              </a:spcAft>
              <a:buClr>
                <a:schemeClr val="dk1"/>
              </a:buClr>
              <a:buSzPts val="1200"/>
              <a:buFont typeface="Calibri"/>
              <a:buChar char="•"/>
            </a:pPr>
            <a:r>
              <a:rPr lang="en-US"/>
              <a:t>The events in one story can happen in more than one place.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Realistic fiction might take place in a park, at school, or any place you can visit. If it is not a real place or the events could not happen at the place that is described, it is not realistic fiction. Knowing about the setting will help the reader understand the events and what is happening to the characters.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turn to p. 143 of the Student Interactive. Briefly review the anchor chart. Remind students about the Read Aloud called “In the Mountains.”</a:t>
            </a:r>
            <a:endParaRPr/>
          </a:p>
          <a:p>
            <a:pPr indent="-228600" lvl="0" marL="228600" rtl="0" algn="l">
              <a:lnSpc>
                <a:spcPct val="100000"/>
              </a:lnSpc>
              <a:spcBef>
                <a:spcPts val="0"/>
              </a:spcBef>
              <a:spcAft>
                <a:spcPts val="0"/>
              </a:spcAft>
              <a:buClr>
                <a:srgbClr val="000000"/>
              </a:buClr>
              <a:buSzPts val="1200"/>
              <a:buFont typeface="Arial"/>
              <a:buAutoNum type="arabicPeriod"/>
            </a:pPr>
            <a:r>
              <a:rPr i="1" lang="en-US"/>
              <a:t>The setting is where the story takes place. The story about Tyler happens in the mountains. Tyler builds a snowman. This is something that could happen in the mountains. This helps me know it is realistic fiction. It is cold. This is part of the setting, too.</a:t>
            </a:r>
            <a:r>
              <a:rPr lang="en-US"/>
              <a:t> </a:t>
            </a:r>
            <a:r>
              <a:rPr b="1" i="0" lang="en-US" u="none" strike="noStrike">
                <a:solidFill>
                  <a:srgbClr val="000000"/>
                </a:solidFill>
              </a:rPr>
              <a:t>Editable Anchor Chart Click Path: Table of Contents -&gt; Reading Anchor Charts -&gt; Unit 1 Week 4: Realistic Fiction Editable Reading Anchor Chart</a:t>
            </a:r>
            <a:endParaRPr/>
          </a:p>
          <a:p>
            <a:pPr indent="0" lvl="0" marL="0" rtl="0" algn="l">
              <a:lnSpc>
                <a:spcPct val="100000"/>
              </a:lnSpc>
              <a:spcBef>
                <a:spcPts val="0"/>
              </a:spcBef>
              <a:spcAft>
                <a:spcPts val="0"/>
              </a:spcAft>
              <a:buSzPts val="1400"/>
              <a:buNone/>
            </a:pPr>
            <a:r>
              <a:t/>
            </a:r>
            <a:endParaRPr/>
          </a:p>
        </p:txBody>
      </p:sp>
      <p:sp>
        <p:nvSpPr>
          <p:cNvPr id="187" name="Google Shape;18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turn and talk with a partner about the setting in the picture on p. 142 of the Student Interactive.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Then ask volunteers to share their ideas with the class</a:t>
            </a:r>
            <a:r>
              <a:rPr b="1" i="0" lang="en-US" u="none" strike="noStrike">
                <a:solidFill>
                  <a:srgbClr val="000000"/>
                </a:solidFill>
                <a:latin typeface="Calibri"/>
                <a:ea typeface="Calibri"/>
                <a:cs typeface="Calibri"/>
                <a:sym typeface="Calibri"/>
              </a:rPr>
              <a:t>.</a:t>
            </a:r>
            <a:endParaRPr b="1" i="0">
              <a:latin typeface="Calibri"/>
              <a:ea typeface="Calibri"/>
              <a:cs typeface="Calibri"/>
              <a:sym typeface="Calibri"/>
            </a:endParaRPr>
          </a:p>
        </p:txBody>
      </p:sp>
      <p:sp>
        <p:nvSpPr>
          <p:cNvPr id="200" name="Google Shape;20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word parts are small parts of words that are added to a word to make a new word. Word parts can tell us when actions happen. </a:t>
            </a:r>
            <a:endParaRPr/>
          </a:p>
          <a:p>
            <a:pPr indent="-304800" lvl="0" marL="667512" rtl="0" algn="l">
              <a:lnSpc>
                <a:spcPct val="100000"/>
              </a:lnSpc>
              <a:spcBef>
                <a:spcPts val="0"/>
              </a:spcBef>
              <a:spcAft>
                <a:spcPts val="0"/>
              </a:spcAft>
              <a:buSzPts val="1200"/>
              <a:buFont typeface="Calibri"/>
              <a:buChar char="●"/>
            </a:pPr>
            <a:r>
              <a:rPr lang="en-US"/>
              <a:t>Ask a student to demonstrate moving around the room. </a:t>
            </a:r>
            <a:endParaRPr/>
          </a:p>
          <a:p>
            <a:pPr indent="-304800" lvl="0" marL="667512" rtl="0" algn="l">
              <a:lnSpc>
                <a:spcPct val="100000"/>
              </a:lnSpc>
              <a:spcBef>
                <a:spcPts val="0"/>
              </a:spcBef>
              <a:spcAft>
                <a:spcPts val="0"/>
              </a:spcAft>
              <a:buSzPts val="1200"/>
              <a:buFont typeface="Calibri"/>
              <a:buChar char="●"/>
            </a:pPr>
            <a:r>
              <a:rPr lang="en-US"/>
              <a:t>Explain that the student moves around the room. Write the word moves on the board and circle the -s. Tell students that this is the word move. The -s at the end of the word moves shows the action is happening right now. </a:t>
            </a:r>
            <a:endParaRPr/>
          </a:p>
          <a:p>
            <a:pPr indent="-304800" lvl="0" marL="667512" rtl="0" algn="l">
              <a:lnSpc>
                <a:spcPct val="100000"/>
              </a:lnSpc>
              <a:spcBef>
                <a:spcPts val="0"/>
              </a:spcBef>
              <a:spcAft>
                <a:spcPts val="0"/>
              </a:spcAft>
              <a:buSzPts val="1200"/>
              <a:buFont typeface="Calibri"/>
              <a:buChar char="●"/>
            </a:pPr>
            <a:r>
              <a:rPr lang="en-US"/>
              <a:t>Then ask the student to sit back down. Tell students that the student moved around the room but is now done. Write moved on the board and circle the -ed. Tell students that -ed shows that the action happened in the past.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Wave to the class and tell them that you enjoy waving at people. Then stop waving. </a:t>
            </a:r>
            <a:r>
              <a:rPr i="1" lang="en-US"/>
              <a:t>What word part can I add to the word wave to tell that I am finished waving to you? I know that an -ed word part shows that something happened in the past. So I can say I waved to you. The -ed shows that the action is finished.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Provide additional sample words.</a:t>
            </a:r>
            <a:endParaRPr i="0"/>
          </a:p>
        </p:txBody>
      </p:sp>
      <p:sp>
        <p:nvSpPr>
          <p:cNvPr id="214" name="Google Shape;21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aloud the first sentence on p. 159 in the Student Interactive. </a:t>
            </a:r>
            <a:endParaRPr/>
          </a:p>
          <a:p>
            <a:pPr indent="-215900" lvl="0" marL="228600" rtl="0" algn="l">
              <a:lnSpc>
                <a:spcPct val="100000"/>
              </a:lnSpc>
              <a:spcBef>
                <a:spcPts val="0"/>
              </a:spcBef>
              <a:spcAft>
                <a:spcPts val="0"/>
              </a:spcAft>
              <a:buSzPts val="1200"/>
              <a:buFont typeface="Calibri"/>
              <a:buAutoNum type="arabicPeriod"/>
            </a:pPr>
            <a:r>
              <a:rPr lang="en-US"/>
              <a:t>Ask which word tells what the plane did and shows that the action is finished. </a:t>
            </a:r>
            <a:endParaRPr/>
          </a:p>
          <a:p>
            <a:pPr indent="-215900" lvl="0" marL="228600" rtl="0" algn="l">
              <a:lnSpc>
                <a:spcPct val="100000"/>
              </a:lnSpc>
              <a:spcBef>
                <a:spcPts val="0"/>
              </a:spcBef>
              <a:spcAft>
                <a:spcPts val="0"/>
              </a:spcAft>
              <a:buSzPts val="1200"/>
              <a:buFont typeface="Calibri"/>
              <a:buAutoNum type="arabicPeriod"/>
            </a:pPr>
            <a:r>
              <a:rPr lang="en-US"/>
              <a:t>Have students underline the word. Continue with the second sentence. </a:t>
            </a:r>
            <a:endParaRPr/>
          </a:p>
          <a:p>
            <a:pPr indent="-215900" lvl="0" marL="228600" rtl="0" algn="l">
              <a:lnSpc>
                <a:spcPct val="100000"/>
              </a:lnSpc>
              <a:spcBef>
                <a:spcPts val="0"/>
              </a:spcBef>
              <a:spcAft>
                <a:spcPts val="0"/>
              </a:spcAft>
              <a:buSzPts val="1200"/>
              <a:buFont typeface="Calibri"/>
              <a:buAutoNum type="arabicPeriod"/>
            </a:pPr>
            <a:r>
              <a:rPr lang="en-US"/>
              <a:t>Then have students use what they know about the meaning of map and the word part -ed to tell the meaning of the verb mapped.</a:t>
            </a:r>
            <a:endParaRPr>
              <a:latin typeface="Calibri"/>
              <a:ea typeface="Calibri"/>
              <a:cs typeface="Calibri"/>
              <a:sym typeface="Calibri"/>
            </a:endParaRPr>
          </a:p>
        </p:txBody>
      </p:sp>
      <p:sp>
        <p:nvSpPr>
          <p:cNvPr id="227" name="Google Shape;227;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it will be easier for them to write numbers and letters if they position the paper on their desk in the right place.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sitting at your desk, in the correct sitting position, with the paper in the right spot. </a:t>
            </a:r>
            <a:r>
              <a:rPr i="1" lang="en-US"/>
              <a:t>Writers who are right-handed should place their paper at a slant to the left. The paper should be moved a bit away from the edge of the desk. Left-handed writers should slant their paper to the right.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follow the example for proper paper position on p. 20 of the Resource Download Center.</a:t>
            </a:r>
            <a:endParaRPr i="1"/>
          </a:p>
          <a:p>
            <a:pPr indent="-190500" lvl="0" marL="228600" rtl="0" algn="l">
              <a:lnSpc>
                <a:spcPct val="100000"/>
              </a:lnSpc>
              <a:spcBef>
                <a:spcPts val="0"/>
              </a:spcBef>
              <a:spcAft>
                <a:spcPts val="0"/>
              </a:spcAft>
              <a:buClr>
                <a:srgbClr val="000000"/>
              </a:buClr>
              <a:buSzPts val="1200"/>
              <a:buFont typeface="Calibri"/>
              <a:buAutoNum type="arabicPeriod"/>
            </a:pPr>
            <a:r>
              <a:rPr b="1" i="0" lang="en-US" u="none" strike="noStrike">
                <a:solidFill>
                  <a:srgbClr val="000000"/>
                </a:solidFill>
                <a:latin typeface="Calibri"/>
                <a:ea typeface="Calibri"/>
                <a:cs typeface="Calibri"/>
                <a:sym typeface="Calibri"/>
              </a:rPr>
              <a:t>Click path: Realize -&gt; Table of Contents -&gt; Resource Download Center -&gt; Handwriting Practice -&gt; U1W3L1 Handwriting Practice </a:t>
            </a:r>
            <a:endParaRPr b="1">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40" name="Google Shape;24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Writing Club happens once a week and provides students with an opportunity to share their writing, talk about their writing, and listen to other people’s ideas about their writing.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Model introducing yourself using common greetings. Tell students that today you will talk more about Writing Club. Remind students that they have already spent some time in their Writing Club groups. In Writing Club, students share their work with one another and ask for feedback, just like real writers who join writing groups. Say that today you will pretend that you are part of a Writing Club too.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Choose a stack book and introduce yourself as the author. Tell the students about the idea for the book. Explain why you chose that topic. </a:t>
            </a:r>
            <a:r>
              <a:rPr i="1" lang="en-US"/>
              <a:t>I chose this topic because _______. </a:t>
            </a:r>
            <a:r>
              <a:rPr lang="en-US"/>
              <a:t>Next, pose a question to the class: </a:t>
            </a:r>
            <a:r>
              <a:rPr i="1" lang="en-US"/>
              <a:t>Does anyone have an idea to help me write my story? </a:t>
            </a:r>
            <a:r>
              <a:rPr lang="en-US"/>
              <a:t>Model listening actively and jotting notes down. As you jot notes about their suggestions, think aloud</a:t>
            </a:r>
            <a:r>
              <a:rPr i="1" lang="en-US"/>
              <a:t>: I like that suggestion, so I will write it down. Writing down other people’s ideas helps me remember what I can do to be a better writer</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Arrange students into their Writing Club groups. Have them complete the Turn and Talk activity on p. 163 in the Student Interactive. </a:t>
            </a:r>
            <a:endParaRPr/>
          </a:p>
        </p:txBody>
      </p:sp>
      <p:sp>
        <p:nvSpPr>
          <p:cNvPr id="251" name="Google Shape;251;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During Independent Writing, have students continue to write or draw a book. Encourage them to think about what they would talk about with their Writing Club.</a:t>
            </a:r>
            <a:endParaRPr/>
          </a:p>
          <a:p>
            <a:pPr indent="-304800" lvl="0" marL="667512" rtl="0" algn="l">
              <a:lnSpc>
                <a:spcPct val="100000"/>
              </a:lnSpc>
              <a:spcBef>
                <a:spcPts val="0"/>
              </a:spcBef>
              <a:spcAft>
                <a:spcPts val="0"/>
              </a:spcAft>
              <a:buSzPts val="1200"/>
              <a:buFont typeface="Calibri"/>
              <a:buChar char="●"/>
            </a:pPr>
            <a:r>
              <a:rPr lang="en-US"/>
              <a:t>Modeled: Model how to participate in a Writing Club by introducing yourself and explaining your idea for a book. Write a list of questions you would ask the group. </a:t>
            </a:r>
            <a:endParaRPr/>
          </a:p>
          <a:p>
            <a:pPr indent="-304800" lvl="0" marL="667512" rtl="0" algn="l">
              <a:lnSpc>
                <a:spcPct val="100000"/>
              </a:lnSpc>
              <a:spcBef>
                <a:spcPts val="0"/>
              </a:spcBef>
              <a:spcAft>
                <a:spcPts val="0"/>
              </a:spcAft>
              <a:buSzPts val="1200"/>
              <a:buFont typeface="Calibri"/>
              <a:buChar char="●"/>
            </a:pPr>
            <a:r>
              <a:rPr lang="en-US"/>
              <a:t>Shared: Have students choose a stack book. Read the author’s name together. Have them introduce themselves as the author and tell their story idea. </a:t>
            </a:r>
            <a:endParaRPr/>
          </a:p>
          <a:p>
            <a:pPr indent="-304800" lvl="0" marL="667512" rtl="0" algn="l">
              <a:lnSpc>
                <a:spcPct val="100000"/>
              </a:lnSpc>
              <a:spcBef>
                <a:spcPts val="0"/>
              </a:spcBef>
              <a:spcAft>
                <a:spcPts val="0"/>
              </a:spcAft>
              <a:buSzPts val="1200"/>
              <a:buFont typeface="Calibri"/>
              <a:buChar char="●"/>
            </a:pPr>
            <a:r>
              <a:rPr lang="en-US"/>
              <a:t>Guided: Use the stack book and provide explicit instruction on what the author would do during Writing Club.</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Intervention Refer to the Small Group Guide for support.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When conferring individually with students, use the Conference Prompts on p. T374.</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a few students to share their books. Engage students in a discussion about the type of book they made. Why did they decide to write about this topic?</a:t>
            </a:r>
            <a:endParaRPr i="0" u="none" strike="noStrike">
              <a:solidFill>
                <a:srgbClr val="000000"/>
              </a:solidFill>
            </a:endParaRPr>
          </a:p>
        </p:txBody>
      </p:sp>
      <p:sp>
        <p:nvSpPr>
          <p:cNvPr id="264" name="Google Shape;264;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nouns name people, animals, places, and things. Remind them that when there is more than one, such as two animals, we often add -s.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Draw simple sketches of one book and two books. Under the sketch of one book, write one book. Under the sketch of two books, write two books. Circle the -s. Have students hold up two hands and ask how many hands they are holding up. Repeat by asking them to hold up one pencil, show three fingers, show their thumbs, and point to their eyes.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Draw three circles, two squares, and one triangle on the board. Ask partners to state in complete sentences how many of each shape there are.</a:t>
            </a:r>
            <a:endParaRPr i="0" u="none" strike="noStrike">
              <a:solidFill>
                <a:srgbClr val="000000"/>
              </a:solidFill>
            </a:endParaRPr>
          </a:p>
        </p:txBody>
      </p:sp>
      <p:sp>
        <p:nvSpPr>
          <p:cNvPr id="277" name="Google Shape;27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2" name="Google Shape;29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the Ii Alphabet Card. </a:t>
            </a:r>
            <a:r>
              <a:rPr i="1" lang="en-US"/>
              <a:t>This is an igloo. I hear the sound /i/ at the beginning of igloo. Say the sound /i/ and the word igloo with me: /i/, igloo. </a:t>
            </a:r>
            <a:r>
              <a:rPr lang="en-US"/>
              <a:t>Point to the letters on the Alphabet Card. </a:t>
            </a:r>
            <a:r>
              <a:rPr i="1" lang="en-US"/>
              <a:t>The letter i spells the sound /i/ in igloo and other words. What letter spells the sound /i/?</a:t>
            </a:r>
            <a:r>
              <a:rPr lang="en-US"/>
              <a:t> Have students identify the letter i. Then have them trace the letters Ii in the air as you lead them. </a:t>
            </a:r>
            <a:r>
              <a:rPr i="1" lang="en-US"/>
              <a:t>When you see the letter i in a word, what sound will you say? </a:t>
            </a:r>
            <a:r>
              <a:rPr lang="en-US"/>
              <a:t>Students should identify the sound /i/. </a:t>
            </a:r>
            <a:r>
              <a:rPr b="1" lang="en-US"/>
              <a:t>Click path -&gt; Table of Contents -&gt; Unit 1 Week 4 Realistic Fiction -&gt; Lesson 2</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132 in the Student Interactive.Help students name each picture in the first row. Then have them point to the word at the beginning of the row. Have students trace the letter i. </a:t>
            </a:r>
            <a:r>
              <a:rPr i="1" lang="en-US"/>
              <a:t>Now let’s read this word together. What is the sound for the letter s? What sound can the letter i make? What is the sound for the letter p? Now let’s say the sounds together to read the word: /s/ /i/ /p/, sip. </a:t>
            </a:r>
            <a:r>
              <a:rPr lang="en-US"/>
              <a:t>Which picture shows the word sip? Have students circle the picture for sip.</a:t>
            </a:r>
            <a:endParaRPr/>
          </a:p>
        </p:txBody>
      </p:sp>
      <p:sp>
        <p:nvSpPr>
          <p:cNvPr id="303" name="Google Shape;30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p. 132 of the Student Interactive.</a:t>
            </a:r>
            <a:endParaRPr i="1"/>
          </a:p>
        </p:txBody>
      </p:sp>
      <p:sp>
        <p:nvSpPr>
          <p:cNvPr id="318" name="Google Shape;318;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high frequency words are words that they will hear and see over and over in texts.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and read the words my, we, and make. Have students </a:t>
            </a:r>
            <a:endParaRPr/>
          </a:p>
          <a:p>
            <a:pPr indent="-304800" lvl="0" marL="667512" rtl="0" algn="l">
              <a:lnSpc>
                <a:spcPct val="100000"/>
              </a:lnSpc>
              <a:spcBef>
                <a:spcPts val="0"/>
              </a:spcBef>
              <a:spcAft>
                <a:spcPts val="0"/>
              </a:spcAft>
              <a:buSzPts val="1200"/>
              <a:buFont typeface="Calibri"/>
              <a:buChar char="●"/>
            </a:pPr>
            <a:r>
              <a:rPr lang="en-US"/>
              <a:t>read each word. </a:t>
            </a:r>
            <a:endParaRPr/>
          </a:p>
          <a:p>
            <a:pPr indent="-304800" lvl="0" marL="667512" rtl="0" algn="l">
              <a:lnSpc>
                <a:spcPct val="100000"/>
              </a:lnSpc>
              <a:spcBef>
                <a:spcPts val="0"/>
              </a:spcBef>
              <a:spcAft>
                <a:spcPts val="0"/>
              </a:spcAft>
              <a:buSzPts val="1200"/>
              <a:buFont typeface="Calibri"/>
              <a:buChar char="●"/>
            </a:pPr>
            <a:r>
              <a:rPr lang="en-US"/>
              <a:t>spell each word, tugging lightly on their ear lobe as they say each letter.</a:t>
            </a:r>
            <a:endParaRPr i="0" u="none" strike="noStrike">
              <a:solidFill>
                <a:srgbClr val="000000"/>
              </a:solidFill>
            </a:endParaRPr>
          </a:p>
        </p:txBody>
      </p:sp>
      <p:sp>
        <p:nvSpPr>
          <p:cNvPr id="331" name="Google Shape;33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the words chasing, slips, scrambles, and follows on p. 144 in the Student Interactive. As you read each word, have students say the word. </a:t>
            </a:r>
            <a:endParaRPr/>
          </a:p>
          <a:p>
            <a:pPr indent="-190500" lvl="0" marL="228600" rtl="0" algn="l">
              <a:lnSpc>
                <a:spcPct val="100000"/>
              </a:lnSpc>
              <a:spcBef>
                <a:spcPts val="0"/>
              </a:spcBef>
              <a:spcAft>
                <a:spcPts val="0"/>
              </a:spcAft>
              <a:buClr>
                <a:srgbClr val="000000"/>
              </a:buClr>
              <a:buSzPts val="1200"/>
              <a:buFont typeface="Calibri"/>
              <a:buAutoNum type="arabicPeriod"/>
            </a:pPr>
            <a:r>
              <a:rPr i="1" lang="en-US"/>
              <a:t>Have students share what they already know about the words. Ask questions such as: Have you ever seen a squirrel chasing another squirrel? What happens when someone slips? What does it look like when an animal scrambles? When do you follow the teacher? </a:t>
            </a:r>
            <a:endParaRPr i="1"/>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take turns acting out each word. </a:t>
            </a:r>
            <a:endParaRPr/>
          </a:p>
          <a:p>
            <a:pPr indent="-190500" lvl="0" marL="228600" rtl="0" algn="l">
              <a:lnSpc>
                <a:spcPct val="100000"/>
              </a:lnSpc>
              <a:spcBef>
                <a:spcPts val="0"/>
              </a:spcBef>
              <a:spcAft>
                <a:spcPts val="0"/>
              </a:spcAft>
              <a:buClr>
                <a:srgbClr val="000000"/>
              </a:buClr>
              <a:buSzPts val="1200"/>
              <a:buFont typeface="Calibri"/>
              <a:buAutoNum type="arabicPeriod"/>
            </a:pPr>
            <a:r>
              <a:rPr i="1" lang="en-US"/>
              <a:t>These words will help us understand the story Where Is Twister?</a:t>
            </a:r>
            <a:endParaRPr/>
          </a:p>
          <a:p>
            <a:pPr indent="0" lvl="0" marL="457200" rtl="0" algn="l">
              <a:lnSpc>
                <a:spcPct val="100000"/>
              </a:lnSpc>
              <a:spcBef>
                <a:spcPts val="0"/>
              </a:spcBef>
              <a:spcAft>
                <a:spcPts val="0"/>
              </a:spcAft>
              <a:buSzPts val="1400"/>
              <a:buNone/>
            </a:pPr>
            <a:r>
              <a:t/>
            </a:r>
            <a:endParaRPr i="1">
              <a:latin typeface="Calibri"/>
              <a:ea typeface="Calibri"/>
              <a:cs typeface="Calibri"/>
              <a:sym typeface="Calibri"/>
            </a:endParaRPr>
          </a:p>
        </p:txBody>
      </p:sp>
      <p:sp>
        <p:nvSpPr>
          <p:cNvPr id="344" name="Google Shape;344;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Explain that the author is the person who writes a story and the illustrator is the person who makes the pictures in a story. Help students identify the names of the author and illustrator on p. 145 in the Student Interactive. Ask them to tell how each person helped to create Where Is Twister?</a:t>
            </a:r>
            <a:endParaRPr i="0" u="none" strike="noStrike">
              <a:solidFill>
                <a:srgbClr val="000000"/>
              </a:solidFill>
            </a:endParaRPr>
          </a:p>
        </p:txBody>
      </p:sp>
      <p:sp>
        <p:nvSpPr>
          <p:cNvPr id="359" name="Google Shape;359;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51f071b4aa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g251f071b4aa_0_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Discuss the First Read Strategies. In this first read, encourage students to enjoy the story.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After students complete the First Read ask, </a:t>
            </a:r>
            <a:r>
              <a:rPr i="1" lang="en-US"/>
              <a:t>What did you like most about this story? Did it remind you of anything else you have read?</a:t>
            </a:r>
            <a:endParaRPr/>
          </a:p>
          <a:p>
            <a:pPr indent="0" lvl="1" marL="457200" rtl="0" algn="l">
              <a:lnSpc>
                <a:spcPct val="100000"/>
              </a:lnSpc>
              <a:spcBef>
                <a:spcPts val="0"/>
              </a:spcBef>
              <a:spcAft>
                <a:spcPts val="0"/>
              </a:spcAft>
              <a:buClr>
                <a:srgbClr val="000000"/>
              </a:buClr>
              <a:buSzPts val="1200"/>
              <a:buFont typeface="Calibri"/>
              <a:buNone/>
            </a:pPr>
            <a:r>
              <a:rPr lang="en-US"/>
              <a:t>READ Encourage students to read or listen as you read the realistic fiction. During the first reading, students should find out who Twister is. </a:t>
            </a:r>
            <a:endParaRPr/>
          </a:p>
          <a:p>
            <a:pPr indent="0" lvl="1" marL="457200" rtl="0" algn="l">
              <a:lnSpc>
                <a:spcPct val="100000"/>
              </a:lnSpc>
              <a:spcBef>
                <a:spcPts val="0"/>
              </a:spcBef>
              <a:spcAft>
                <a:spcPts val="0"/>
              </a:spcAft>
              <a:buClr>
                <a:srgbClr val="000000"/>
              </a:buClr>
              <a:buSzPts val="1200"/>
              <a:buFont typeface="Calibri"/>
              <a:buNone/>
            </a:pPr>
            <a:r>
              <a:rPr lang="en-US"/>
              <a:t>LOOK Remind students to look at the pictures to learn about the setting and characters. </a:t>
            </a:r>
            <a:endParaRPr/>
          </a:p>
          <a:p>
            <a:pPr indent="0" lvl="1" marL="457200" rtl="0" algn="l">
              <a:lnSpc>
                <a:spcPct val="100000"/>
              </a:lnSpc>
              <a:spcBef>
                <a:spcPts val="0"/>
              </a:spcBef>
              <a:spcAft>
                <a:spcPts val="0"/>
              </a:spcAft>
              <a:buClr>
                <a:srgbClr val="000000"/>
              </a:buClr>
              <a:buSzPts val="1200"/>
              <a:buFont typeface="Calibri"/>
              <a:buNone/>
            </a:pPr>
            <a:r>
              <a:rPr lang="en-US"/>
              <a:t>ASK Have students ask questions about the text to deepen understanding. </a:t>
            </a:r>
            <a:endParaRPr/>
          </a:p>
          <a:p>
            <a:pPr indent="0" lvl="1" marL="457200" rtl="0" algn="l">
              <a:lnSpc>
                <a:spcPct val="100000"/>
              </a:lnSpc>
              <a:spcBef>
                <a:spcPts val="0"/>
              </a:spcBef>
              <a:spcAft>
                <a:spcPts val="0"/>
              </a:spcAft>
              <a:buClr>
                <a:srgbClr val="000000"/>
              </a:buClr>
              <a:buSzPts val="1200"/>
              <a:buFont typeface="Calibri"/>
              <a:buNone/>
            </a:pPr>
            <a:r>
              <a:rPr lang="en-US"/>
              <a:t>TALK Guide students to talk to a partner about the text.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Help students read the whole text independently, in pairs, or as a whole class. Use the First Read notes to help students connect with the text and to monitor comprehension.</a:t>
            </a:r>
            <a:endParaRPr i="0" u="none" strike="noStrike">
              <a:solidFill>
                <a:srgbClr val="000000"/>
              </a:solidFill>
            </a:endParaRPr>
          </a:p>
        </p:txBody>
      </p:sp>
      <p:sp>
        <p:nvSpPr>
          <p:cNvPr id="372" name="Google Shape;372;g251f071b4aa_0_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41300" rtl="0" algn="l">
              <a:lnSpc>
                <a:spcPct val="100000"/>
              </a:lnSpc>
              <a:spcBef>
                <a:spcPts val="0"/>
              </a:spcBef>
              <a:spcAft>
                <a:spcPts val="0"/>
              </a:spcAft>
              <a:buSzPts val="1200"/>
              <a:buFont typeface="Calibri"/>
              <a:buAutoNum type="arabicPeriod"/>
            </a:pPr>
            <a:r>
              <a:rPr lang="en-US"/>
              <a:t>Read together.</a:t>
            </a:r>
            <a:endParaRPr/>
          </a:p>
          <a:p>
            <a:pPr indent="-215900" lvl="0" marL="228600" rtl="0" algn="l">
              <a:lnSpc>
                <a:spcPct val="100000"/>
              </a:lnSpc>
              <a:spcBef>
                <a:spcPts val="0"/>
              </a:spcBef>
              <a:spcAft>
                <a:spcPts val="0"/>
              </a:spcAft>
              <a:buSzPts val="1200"/>
              <a:buFont typeface="Calibri"/>
              <a:buAutoNum type="arabicPeriod"/>
            </a:pPr>
            <a:r>
              <a:rPr i="1" lang="en-US"/>
              <a:t>The pictures on these pages help me know about the setting, or the place where the story happens. I can see Olivia feeding chickens. She and Twister are in the barnyard. I can see a barn in the picture too. Barns and chickens are on farms. From the picture, I can see that the setting is a farm. The pictures on the next pages show a different place. If I look at these pictures, I can see that the setting has changed.</a:t>
            </a:r>
            <a:endParaRPr i="1">
              <a:latin typeface="Calibri"/>
              <a:ea typeface="Calibri"/>
              <a:cs typeface="Calibri"/>
              <a:sym typeface="Calibri"/>
            </a:endParaRPr>
          </a:p>
        </p:txBody>
      </p:sp>
      <p:sp>
        <p:nvSpPr>
          <p:cNvPr id="385" name="Google Shape;385;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a:t>
            </a:r>
            <a:r>
              <a:rPr lang="en-US">
                <a:solidFill>
                  <a:srgbClr val="000000"/>
                </a:solidFill>
              </a:rPr>
              <a:t>t</a:t>
            </a:r>
            <a:r>
              <a:rPr i="0" lang="en-US" u="none" strike="noStrike">
                <a:solidFill>
                  <a:srgbClr val="000000"/>
                </a:solidFill>
              </a:rPr>
              <a:t>ogether.</a:t>
            </a:r>
            <a:endParaRPr i="1" u="none" strike="noStrike">
              <a:solidFill>
                <a:schemeClr val="dk1"/>
              </a:solidFill>
            </a:endParaRPr>
          </a:p>
          <a:p>
            <a:pPr indent="0" lvl="0" marL="12700" rtl="0" algn="l">
              <a:lnSpc>
                <a:spcPct val="100000"/>
              </a:lnSpc>
              <a:spcBef>
                <a:spcPts val="0"/>
              </a:spcBef>
              <a:spcAft>
                <a:spcPts val="0"/>
              </a:spcAft>
              <a:buSzPts val="1200"/>
              <a:buFont typeface="Calibri"/>
              <a:buNone/>
            </a:pPr>
            <a:r>
              <a:t/>
            </a:r>
            <a:endParaRPr i="0" u="none" strike="noStrike">
              <a:solidFill>
                <a:srgbClr val="000000"/>
              </a:solidFill>
            </a:endParaRPr>
          </a:p>
        </p:txBody>
      </p:sp>
      <p:sp>
        <p:nvSpPr>
          <p:cNvPr id="398" name="Google Shape;398;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solidFill>
                  <a:srgbClr val="000000"/>
                </a:solidFill>
              </a:rPr>
              <a:t>Read together.</a:t>
            </a:r>
            <a:endParaRPr/>
          </a:p>
          <a:p>
            <a:pPr indent="-215900" lvl="0" marL="228600" rtl="0" algn="l">
              <a:lnSpc>
                <a:spcPct val="100000"/>
              </a:lnSpc>
              <a:spcBef>
                <a:spcPts val="0"/>
              </a:spcBef>
              <a:spcAft>
                <a:spcPts val="0"/>
              </a:spcAft>
              <a:buSzPts val="1200"/>
              <a:buFont typeface="Calibri"/>
              <a:buAutoNum type="arabicPeriod"/>
            </a:pPr>
            <a:r>
              <a:rPr i="1" lang="en-US"/>
              <a:t>Twister seems to be pretty far away from Olivia now. I am going to ask myself some questions to make sure I understand what is happening in the story: Where is Twister? Does Olivia know where Twister is? Is the book titled Where Is Twister? because he seems to be getting away from where he should be?</a:t>
            </a:r>
            <a:endParaRPr i="1" u="none" strike="noStrike">
              <a:solidFill>
                <a:schemeClr val="dk1"/>
              </a:solidFill>
            </a:endParaRPr>
          </a:p>
        </p:txBody>
      </p:sp>
      <p:sp>
        <p:nvSpPr>
          <p:cNvPr id="410" name="Google Shape;410;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a:t>
            </a:r>
            <a:r>
              <a:rPr lang="en-US">
                <a:solidFill>
                  <a:srgbClr val="000000"/>
                </a:solidFill>
              </a:rPr>
              <a:t>t</a:t>
            </a:r>
            <a:r>
              <a:rPr i="0" lang="en-US" u="none" strike="noStrike">
                <a:solidFill>
                  <a:srgbClr val="000000"/>
                </a:solidFill>
              </a:rPr>
              <a:t>ogether. </a:t>
            </a:r>
            <a:endParaRPr i="0"/>
          </a:p>
        </p:txBody>
      </p:sp>
      <p:sp>
        <p:nvSpPr>
          <p:cNvPr id="423" name="Google Shape;423;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16d5158540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g216d5158540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SzPts val="1200"/>
              <a:buFont typeface="Calibri"/>
              <a:buAutoNum type="arabicPeriod"/>
            </a:pPr>
            <a:r>
              <a:rPr lang="en-US"/>
              <a:t>Summarize the story. Then ask students what they liked most about the story. </a:t>
            </a:r>
            <a:endParaRPr/>
          </a:p>
          <a:p>
            <a:pPr indent="-228600" lvl="0" marL="228600" rtl="0" algn="l">
              <a:lnSpc>
                <a:spcPct val="115000"/>
              </a:lnSpc>
              <a:spcBef>
                <a:spcPts val="0"/>
              </a:spcBef>
              <a:spcAft>
                <a:spcPts val="0"/>
              </a:spcAft>
              <a:buSzPts val="1200"/>
              <a:buFont typeface="Calibri"/>
              <a:buAutoNum type="arabicPeriod"/>
            </a:pPr>
            <a:r>
              <a:rPr lang="en-US"/>
              <a:t>Talk: Ask students to find a page or illustration that they thought was funny or interesting. Invite them to tell what is happening in that part of the story. </a:t>
            </a:r>
            <a:endParaRPr/>
          </a:p>
          <a:p>
            <a:pPr indent="-228600" lvl="0" marL="228600" rtl="0" algn="l">
              <a:lnSpc>
                <a:spcPct val="115000"/>
              </a:lnSpc>
              <a:spcBef>
                <a:spcPts val="0"/>
              </a:spcBef>
              <a:spcAft>
                <a:spcPts val="0"/>
              </a:spcAft>
              <a:buSzPts val="1200"/>
              <a:buFont typeface="Calibri"/>
              <a:buAutoNum type="arabicPeriod"/>
            </a:pPr>
            <a:r>
              <a:rPr lang="en-US"/>
              <a:t>Connect: Ask students why they think the book is called Where Is Twister</a:t>
            </a:r>
            <a:endParaRPr b="0" i="0" sz="1800" u="none" strike="noStrike">
              <a:solidFill>
                <a:srgbClr val="000000"/>
              </a:solidFill>
              <a:latin typeface="Calibri"/>
              <a:ea typeface="Calibri"/>
              <a:cs typeface="Calibri"/>
              <a:sym typeface="Calibri"/>
            </a:endParaRPr>
          </a:p>
        </p:txBody>
      </p:sp>
      <p:sp>
        <p:nvSpPr>
          <p:cNvPr id="435" name="Google Shape;435;g216d5158540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0" name="Google Shape;1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they can use context clues to find word meanings. Let them know that they can look at the words or phrases that come before and after a word to guess the meaning of the word. They can also use pictures to figure out what a word means. </a:t>
            </a:r>
            <a:endParaRPr/>
          </a:p>
          <a:p>
            <a:pPr indent="-304800" lvl="0" marL="667512" rtl="0" algn="l">
              <a:lnSpc>
                <a:spcPct val="100000"/>
              </a:lnSpc>
              <a:spcBef>
                <a:spcPts val="0"/>
              </a:spcBef>
              <a:spcAft>
                <a:spcPts val="0"/>
              </a:spcAft>
              <a:buSzPts val="1200"/>
              <a:buFont typeface="Calibri"/>
              <a:buChar char="●"/>
            </a:pPr>
            <a:r>
              <a:rPr lang="en-US"/>
              <a:t>Look for action words that tell you what is happening. </a:t>
            </a:r>
            <a:endParaRPr/>
          </a:p>
          <a:p>
            <a:pPr indent="-304800" lvl="0" marL="667512" rtl="0" algn="l">
              <a:lnSpc>
                <a:spcPct val="100000"/>
              </a:lnSpc>
              <a:spcBef>
                <a:spcPts val="0"/>
              </a:spcBef>
              <a:spcAft>
                <a:spcPts val="0"/>
              </a:spcAft>
              <a:buSzPts val="1200"/>
              <a:buFont typeface="Calibri"/>
              <a:buChar char="●"/>
            </a:pPr>
            <a:r>
              <a:rPr lang="en-US"/>
              <a:t>Ask yourself what the word means. </a:t>
            </a:r>
            <a:endParaRPr/>
          </a:p>
          <a:p>
            <a:pPr indent="-304800" lvl="0" marL="667512" rtl="0" algn="l">
              <a:lnSpc>
                <a:spcPct val="100000"/>
              </a:lnSpc>
              <a:spcBef>
                <a:spcPts val="0"/>
              </a:spcBef>
              <a:spcAft>
                <a:spcPts val="0"/>
              </a:spcAft>
              <a:buSzPts val="1200"/>
              <a:buFont typeface="Calibri"/>
              <a:buChar char="●"/>
            </a:pPr>
            <a:r>
              <a:rPr lang="en-US"/>
              <a:t>What other words in the sentence give us a clue about the meaning? What does the picture show?</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look at p. 152 of the Student Interactive. Read aloud the first two sentences. Have students discuss what is going on in the picture. Then model how they can use context clues and the pictures to find the meaning of the word scrambles. </a:t>
            </a:r>
            <a:endParaRPr/>
          </a:p>
          <a:p>
            <a:pPr indent="-190500" lvl="0" marL="228600" rtl="0" algn="l">
              <a:lnSpc>
                <a:spcPct val="100000"/>
              </a:lnSpc>
              <a:spcBef>
                <a:spcPts val="0"/>
              </a:spcBef>
              <a:spcAft>
                <a:spcPts val="0"/>
              </a:spcAft>
              <a:buClr>
                <a:srgbClr val="000000"/>
              </a:buClr>
              <a:buSzPts val="1200"/>
              <a:buFont typeface="Calibri"/>
              <a:buAutoNum type="arabicPeriod"/>
            </a:pPr>
            <a:r>
              <a:rPr i="1" lang="en-US"/>
              <a:t>Twister scrambles out. He shakes himself dry. I know that, on the page before, he slips and falls in the water. When I look at the picture and read the words, I see that Twister is out of the water and shaking the water off. Scrambles likely means climbing out.</a:t>
            </a:r>
            <a:endParaRPr i="1" u="none" strike="noStrike">
              <a:solidFill>
                <a:srgbClr val="000000"/>
              </a:solidFill>
            </a:endParaRPr>
          </a:p>
        </p:txBody>
      </p:sp>
      <p:sp>
        <p:nvSpPr>
          <p:cNvPr id="447" name="Google Shape;447;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p. 154 in the Student Interactive.</a:t>
            </a:r>
            <a:endParaRPr/>
          </a:p>
          <a:p>
            <a:pPr indent="-215900" lvl="0" marL="228600" rtl="0" algn="l">
              <a:lnSpc>
                <a:spcPct val="100000"/>
              </a:lnSpc>
              <a:spcBef>
                <a:spcPts val="0"/>
              </a:spcBef>
              <a:spcAft>
                <a:spcPts val="0"/>
              </a:spcAft>
              <a:buSzPts val="1200"/>
              <a:buFont typeface="Calibri"/>
              <a:buAutoNum type="arabicPeriod"/>
            </a:pPr>
            <a:r>
              <a:rPr lang="en-US"/>
              <a:t>Have students complete the Check for Understanding on p. 155 of the Student Interactive.</a:t>
            </a:r>
            <a:endParaRPr>
              <a:latin typeface="Calibri"/>
              <a:ea typeface="Calibri"/>
              <a:cs typeface="Calibri"/>
              <a:sym typeface="Calibri"/>
            </a:endParaRPr>
          </a:p>
        </p:txBody>
      </p:sp>
      <p:sp>
        <p:nvSpPr>
          <p:cNvPr id="460" name="Google Shape;460;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We can ask questions because we need help. We can also ask questions because we want more information or because we want to make sure we understand something. We answer questions when we want to help people understand something or when we need to give someone a response to their question. To respond to a question, we have to think about our answer and then say it. Hold up a book from the stack and tell students that you will pretend to be the author, and they can ask you questions.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Make a T-Chart. On the left side, write Question; on the right, write Answer.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the book aloud, allowing students to look at the pictures. When you are finished reading, ask: </a:t>
            </a:r>
            <a:r>
              <a:rPr i="1" lang="en-US"/>
              <a:t>Who has a question for me about my book? </a:t>
            </a:r>
            <a:r>
              <a:rPr lang="en-US"/>
              <a:t>Write the question on the left side of the T-Chart. Answer the question aloud and write the answer in the right column. Continue doing this until you have several questions and answers on the board. When you can engage students to help answer a question, do so and record their answer on the chart.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Explain to students that in Writing Club they will ask and answer questions to learn about each other’s books. Tell students that they should ask each other questions if they need help, if they want more information, or if they want to make sure they understand what someone has said.</a:t>
            </a:r>
            <a:endParaRPr/>
          </a:p>
        </p:txBody>
      </p:sp>
      <p:sp>
        <p:nvSpPr>
          <p:cNvPr id="472" name="Google Shape;472;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During Independent Writing, have students continue writing and drawing their books. Encourage them to think about questions they could ask their Writing Club.</a:t>
            </a:r>
            <a:endParaRPr/>
          </a:p>
          <a:p>
            <a:pPr indent="-304800" lvl="0" marL="667512" rtl="0" algn="l">
              <a:lnSpc>
                <a:spcPct val="100000"/>
              </a:lnSpc>
              <a:spcBef>
                <a:spcPts val="0"/>
              </a:spcBef>
              <a:spcAft>
                <a:spcPts val="0"/>
              </a:spcAft>
              <a:buSzPts val="1200"/>
              <a:buFont typeface="Calibri"/>
              <a:buChar char="●"/>
            </a:pPr>
            <a:r>
              <a:rPr lang="en-US"/>
              <a:t>Modeled: Show a stack book and model asking questions about it to learn more. </a:t>
            </a:r>
            <a:endParaRPr/>
          </a:p>
          <a:p>
            <a:pPr indent="-304800" lvl="0" marL="667512" rtl="0" algn="l">
              <a:lnSpc>
                <a:spcPct val="100000"/>
              </a:lnSpc>
              <a:spcBef>
                <a:spcPts val="0"/>
              </a:spcBef>
              <a:spcAft>
                <a:spcPts val="0"/>
              </a:spcAft>
              <a:buSzPts val="1200"/>
              <a:buFont typeface="Calibri"/>
              <a:buChar char="●"/>
            </a:pPr>
            <a:r>
              <a:rPr lang="en-US"/>
              <a:t>Shared: Show a stack book and have students ask questions to learn more about the topic. Then read some pages of the book and ask students if the author “responded” to any of their questions. </a:t>
            </a:r>
            <a:endParaRPr/>
          </a:p>
          <a:p>
            <a:pPr indent="-304800" lvl="0" marL="667512" rtl="0" algn="l">
              <a:lnSpc>
                <a:spcPct val="100000"/>
              </a:lnSpc>
              <a:spcBef>
                <a:spcPts val="0"/>
              </a:spcBef>
              <a:spcAft>
                <a:spcPts val="0"/>
              </a:spcAft>
              <a:buSzPts val="1200"/>
              <a:buFont typeface="Calibri"/>
              <a:buChar char="●"/>
            </a:pPr>
            <a:r>
              <a:rPr lang="en-US"/>
              <a:t>Guided: As students read books, prompt them to ask questions and/or provide answers about the text.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Intervention Refer to the Small Group Guide for support.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 you confer with students, use the Conference Prompts on p. T374.</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Call on a few students with whom you conferred to share a page of their books. After each student has shared, ask a question about that student’s book and allow the student to practice answering.</a:t>
            </a:r>
            <a:endParaRPr/>
          </a:p>
        </p:txBody>
      </p:sp>
      <p:sp>
        <p:nvSpPr>
          <p:cNvPr id="483" name="Google Shape;483;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sorting means putting things into categories, or groups of items that have something in common. </a:t>
            </a:r>
            <a:r>
              <a:rPr i="1" lang="en-US"/>
              <a:t>Things can be sorted by their size, such as large or small. Things can be sorted by their shape, such as circles, triangles, and squares. We can also sort things by their colors.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Show students different colored blocks and model how you can sort them into colors. </a:t>
            </a:r>
            <a:r>
              <a:rPr i="1" lang="en-US"/>
              <a:t>These blocks are different colors. I can sort them by their color. I can put all the green blocks together, all the red blocks together, and all the blue blocks together.</a:t>
            </a:r>
            <a:r>
              <a:rPr lang="en-US"/>
              <a:t> Mix up the blocks and call on a volunteer to sort the blocks by color. Then have students tell what each group has in common and use the words to identify the category: colors.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look at p. 160 in the Student Interactive and say the colors of the dots in front of the pictures. Have them put their finger on the red dot. Ask students which pictures are red. Then have them circle the red pictures. Ask students to complete the rest of the activity.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You may want some students to work with a partner.</a:t>
            </a:r>
            <a:endParaRPr b="0" i="1" u="none" strike="noStrike">
              <a:solidFill>
                <a:srgbClr val="000000"/>
              </a:solidFill>
              <a:latin typeface="Calibri"/>
              <a:ea typeface="Calibri"/>
              <a:cs typeface="Calibri"/>
              <a:sym typeface="Calibri"/>
            </a:endParaRPr>
          </a:p>
        </p:txBody>
      </p:sp>
      <p:sp>
        <p:nvSpPr>
          <p:cNvPr id="495" name="Google Shape;495;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nouns name a person, animal, place, or thing. Plural nouns name more than one. Sometimes a noun is made plural by adding -s and sometimes a noun is made plural by adding -es.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when nouns end with the sound /s/, /ch/, or /ks/, we add the ending -es to make a plural noun. For other nouns, we add the ending -s. Say a word, such as dress. </a:t>
            </a:r>
            <a:r>
              <a:rPr i="1" lang="en-US"/>
              <a:t>How can I make this a plural noun? The word ends with the sound /s/, so I will add the ending -es: dresses.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sit in a circle. Give one student a soft ball and ask him or her to say a noun. The student should pass the ball to the student on his or her right, who will add -s or -es to make a plural noun. Then that student names another noun and passes the ball. Continue until all students have had a turn.</a:t>
            </a:r>
            <a:endParaRPr b="0" i="1" u="none" strike="noStrike">
              <a:solidFill>
                <a:srgbClr val="000000"/>
              </a:solidFill>
              <a:latin typeface="Calibri"/>
              <a:ea typeface="Calibri"/>
              <a:cs typeface="Calibri"/>
              <a:sym typeface="Calibri"/>
            </a:endParaRPr>
          </a:p>
        </p:txBody>
      </p:sp>
      <p:sp>
        <p:nvSpPr>
          <p:cNvPr id="508" name="Google Shape;508;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3" name="Google Shape;52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i="1" lang="en-US"/>
              <a:t>Today we are going to learn a new sound. Listen carefully: /n/ /n/ /n/. The sound /n/ is made by placing your tongue just behind your teeth as you lower your mouth a little bit.</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Show students how to make the sound /n/ and have them practice it.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nest Picture Card. </a:t>
            </a:r>
            <a:r>
              <a:rPr i="1" lang="en-US"/>
              <a:t>This is a nest. Listen to the beginning sound as I say this word: /n/ -est. What sound does nest begin with?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Continue with the can Picture Card for final /n/. Then say the following words and have students give a thumbs-up if they hear /n/ at the beginning of the word and a thumbs-down if they hear /n/ at the end: net, fan, run, not, nice, Jen.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the picture of the net on p. 133 of the Student Interactive. </a:t>
            </a:r>
            <a:r>
              <a:rPr i="1" lang="en-US"/>
              <a:t>Listen to the sounds in this word: /n/ /e/ /t/. Net has the sound /n/ at the beginning.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top half of the page by circling the picture words that begin with /n/. Then have them complete the bottom half of the page by circling the words that have the sound /n/ at the end</a:t>
            </a:r>
            <a:endParaRPr i="0">
              <a:latin typeface="Calibri"/>
              <a:ea typeface="Calibri"/>
              <a:cs typeface="Calibri"/>
              <a:sym typeface="Calibri"/>
            </a:endParaRPr>
          </a:p>
        </p:txBody>
      </p:sp>
      <p:sp>
        <p:nvSpPr>
          <p:cNvPr id="534" name="Google Shape;534;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Display Alphabet Card Nn. Point to the picture of the nest and tell students the word nest begins with the letter n. </a:t>
            </a:r>
            <a:r>
              <a:rPr i="1" lang="en-US"/>
              <a:t>The letter n spells the sound /n/ at the beginning of nest. </a:t>
            </a:r>
            <a:endParaRPr/>
          </a:p>
          <a:p>
            <a:pPr indent="-215900" lvl="0" marL="228600" rtl="0" algn="l">
              <a:lnSpc>
                <a:spcPct val="100000"/>
              </a:lnSpc>
              <a:spcBef>
                <a:spcPts val="0"/>
              </a:spcBef>
              <a:spcAft>
                <a:spcPts val="0"/>
              </a:spcAft>
              <a:buSzPts val="1200"/>
              <a:buFont typeface="Calibri"/>
              <a:buAutoNum type="arabicPeriod"/>
            </a:pPr>
            <a:r>
              <a:rPr lang="en-US"/>
              <a:t>Point to the letters Nn on the card, and tell students the names of these letters are uppercase N and lowercase n. </a:t>
            </a:r>
            <a:endParaRPr/>
          </a:p>
          <a:p>
            <a:pPr indent="-215900" lvl="0" marL="228600" rtl="0" algn="l">
              <a:lnSpc>
                <a:spcPct val="100000"/>
              </a:lnSpc>
              <a:spcBef>
                <a:spcPts val="0"/>
              </a:spcBef>
              <a:spcAft>
                <a:spcPts val="0"/>
              </a:spcAft>
              <a:buSzPts val="1200"/>
              <a:buFont typeface="Calibri"/>
              <a:buAutoNum type="arabicPeriod"/>
            </a:pPr>
            <a:r>
              <a:rPr lang="en-US"/>
              <a:t>Slowly trace the letters as you say the sound /n/. </a:t>
            </a:r>
            <a:endParaRPr/>
          </a:p>
          <a:p>
            <a:pPr indent="-215900" lvl="0" marL="228600" rtl="0" algn="l">
              <a:lnSpc>
                <a:spcPct val="100000"/>
              </a:lnSpc>
              <a:spcBef>
                <a:spcPts val="0"/>
              </a:spcBef>
              <a:spcAft>
                <a:spcPts val="0"/>
              </a:spcAft>
              <a:buSzPts val="1200"/>
              <a:buFont typeface="Calibri"/>
              <a:buAutoNum type="arabicPeriod"/>
            </a:pPr>
            <a:r>
              <a:rPr lang="en-US"/>
              <a:t>Have students turn to p. 134 in the Student Interactive. Ask them to trace the letters Nn on the first line. </a:t>
            </a:r>
            <a:endParaRPr/>
          </a:p>
          <a:p>
            <a:pPr indent="-215900" lvl="0" marL="228600" rtl="0" algn="l">
              <a:lnSpc>
                <a:spcPct val="100000"/>
              </a:lnSpc>
              <a:spcBef>
                <a:spcPts val="0"/>
              </a:spcBef>
              <a:spcAft>
                <a:spcPts val="0"/>
              </a:spcAft>
              <a:buSzPts val="1200"/>
              <a:buFont typeface="Calibri"/>
              <a:buAutoNum type="arabicPeriod"/>
            </a:pPr>
            <a:r>
              <a:rPr i="1" lang="en-US"/>
              <a:t>What is the sound for this letter? Now we will circle the pictures that begin or end with this sound. Listen to the sounds in this word: /b/ /e/ /d/. Do you hear the sound /n/? No, so we will not circle the picture of the bed. Now listen to the sounds in the next word: /n/ /u/ /t/. Do you hear the sound /n/? Yes, so we will circle the picture of the nut</a:t>
            </a:r>
            <a:r>
              <a:rPr lang="en-US"/>
              <a:t>. </a:t>
            </a:r>
            <a:r>
              <a:rPr b="1" i="0" lang="en-US" u="none" strike="noStrike">
                <a:solidFill>
                  <a:srgbClr val="000000"/>
                </a:solidFill>
                <a:latin typeface="Calibri"/>
                <a:ea typeface="Calibri"/>
                <a:cs typeface="Calibri"/>
                <a:sym typeface="Calibri"/>
              </a:rPr>
              <a:t>Click path -&gt; Table of Contents -&gt; Unit 1 Week 4 -&gt; Lesson 3</a:t>
            </a:r>
            <a:endParaRPr b="1" i="0">
              <a:latin typeface="Calibri"/>
              <a:ea typeface="Calibri"/>
              <a:cs typeface="Calibri"/>
              <a:sym typeface="Calibri"/>
            </a:endParaRPr>
          </a:p>
        </p:txBody>
      </p:sp>
      <p:sp>
        <p:nvSpPr>
          <p:cNvPr id="548" name="Google Shape;548;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i="1" lang="en-US"/>
              <a:t>Today we are going to continue working with high frequency words. </a:t>
            </a:r>
            <a:r>
              <a:rPr lang="en-US"/>
              <a:t>Have students read the words at the top of p. 135 in the Student Interactive with you: my, we, make.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look at the words at the top of p. 135. Say: </a:t>
            </a:r>
            <a:r>
              <a:rPr i="1" lang="en-US"/>
              <a:t>I will read a word, and I want you to point to it. Then we will read the word together</a:t>
            </a:r>
            <a:r>
              <a:rPr lang="en-US"/>
              <a:t>. Read my, and have students point to it. </a:t>
            </a:r>
            <a:r>
              <a:rPr i="1" lang="en-US"/>
              <a:t>Now let’s read the word together: my</a:t>
            </a:r>
            <a:r>
              <a:rPr lang="en-US"/>
              <a:t>. Repeat with the other words. Encourage students to use the words in sentences.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read the sentences on p. 135. Ask them to identify the words my, we, and make in the sentences and underline the words. Then have them read the sentences again with a partner.</a:t>
            </a:r>
            <a:endParaRPr/>
          </a:p>
        </p:txBody>
      </p:sp>
      <p:sp>
        <p:nvSpPr>
          <p:cNvPr id="562" name="Google Shape;562;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today they will learn a new sound. </a:t>
            </a:r>
            <a:r>
              <a:rPr i="1" lang="en-US"/>
              <a:t>Listen carefully as I say the sound: /i/ /i/ /i/. The sound /i/ is made by opening your mouth and pushing out from your throat.</a:t>
            </a:r>
            <a:r>
              <a:rPr lang="en-US"/>
              <a:t> Show students how to make the sound /i/ and have them practice it. </a:t>
            </a:r>
            <a:r>
              <a:rPr i="1" lang="en-US"/>
              <a:t>Try saying the sound /i/ several times</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130 in the Student Interactive. Tell them to look at the picture of the pin</a:t>
            </a:r>
            <a:r>
              <a:rPr i="1" lang="en-US"/>
              <a:t>. Listen to the sounds in this word: /p/ /i/ /n/. What sound do you hear in the middle?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they will name each picture on the page and draw a line from each picture word with the middle sound /i/ to the picture of the pin. </a:t>
            </a:r>
            <a:r>
              <a:rPr i="1" lang="en-US"/>
              <a:t>Listen to the sounds in the word map: /m/ /a/ /p/. Does map have the middle sound /i/? No, it doesn't, so you will not draw a line.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activity on p. 130</a:t>
            </a:r>
            <a:endParaRPr/>
          </a:p>
        </p:txBody>
      </p:sp>
      <p:sp>
        <p:nvSpPr>
          <p:cNvPr id="111" name="Google Shape;11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 name="Google Shape;574;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an important part of a realistic fiction story is its setting. The setting is where and when a story takes place.</a:t>
            </a:r>
            <a:endParaRPr/>
          </a:p>
          <a:p>
            <a:pPr indent="-304800" lvl="0" marL="667512" rtl="0" algn="l">
              <a:lnSpc>
                <a:spcPct val="100000"/>
              </a:lnSpc>
              <a:spcBef>
                <a:spcPts val="0"/>
              </a:spcBef>
              <a:spcAft>
                <a:spcPts val="0"/>
              </a:spcAft>
              <a:buSzPts val="1200"/>
              <a:buFont typeface="Calibri"/>
              <a:buChar char="●"/>
            </a:pPr>
            <a:r>
              <a:rPr i="1" lang="en-US"/>
              <a:t>Look at the pictures. What do they tell you about the setting? </a:t>
            </a:r>
            <a:endParaRPr/>
          </a:p>
          <a:p>
            <a:pPr indent="-304800" lvl="0" marL="667512" rtl="0" algn="l">
              <a:lnSpc>
                <a:spcPct val="100000"/>
              </a:lnSpc>
              <a:spcBef>
                <a:spcPts val="0"/>
              </a:spcBef>
              <a:spcAft>
                <a:spcPts val="0"/>
              </a:spcAft>
              <a:buSzPts val="1200"/>
              <a:buFont typeface="Calibri"/>
              <a:buChar char="●"/>
            </a:pPr>
            <a:r>
              <a:rPr i="1" lang="en-US"/>
              <a:t>Look at the words. Which words describe the setting? </a:t>
            </a:r>
            <a:endParaRPr/>
          </a:p>
          <a:p>
            <a:pPr indent="-304800" lvl="0" marL="667512" rtl="0" algn="l">
              <a:lnSpc>
                <a:spcPct val="100000"/>
              </a:lnSpc>
              <a:spcBef>
                <a:spcPts val="0"/>
              </a:spcBef>
              <a:spcAft>
                <a:spcPts val="0"/>
              </a:spcAft>
              <a:buSzPts val="1200"/>
              <a:buFont typeface="Calibri"/>
              <a:buChar char="●"/>
            </a:pPr>
            <a:r>
              <a:rPr i="1" lang="en-US"/>
              <a:t> Is this setting a place you can visit in real life? </a:t>
            </a:r>
            <a:endParaRPr/>
          </a:p>
          <a:p>
            <a:pPr indent="-215900" lvl="0" marL="228600" rtl="0" algn="l">
              <a:lnSpc>
                <a:spcPct val="100000"/>
              </a:lnSpc>
              <a:spcBef>
                <a:spcPts val="0"/>
              </a:spcBef>
              <a:spcAft>
                <a:spcPts val="0"/>
              </a:spcAft>
              <a:buSzPts val="1200"/>
              <a:buFont typeface="Calibri"/>
              <a:buAutoNum type="arabicPeriod"/>
            </a:pPr>
            <a:r>
              <a:rPr lang="en-US"/>
              <a:t>The reader can understand the setting of a story by looking at the pictures and reading the text. </a:t>
            </a:r>
            <a:endParaRPr/>
          </a:p>
          <a:p>
            <a:pPr indent="-215900" lvl="0" marL="228600" rtl="0" algn="l">
              <a:lnSpc>
                <a:spcPct val="100000"/>
              </a:lnSpc>
              <a:spcBef>
                <a:spcPts val="0"/>
              </a:spcBef>
              <a:spcAft>
                <a:spcPts val="0"/>
              </a:spcAft>
              <a:buSzPts val="1200"/>
              <a:buFont typeface="Calibri"/>
              <a:buAutoNum type="arabicPeriod"/>
            </a:pPr>
            <a:r>
              <a:rPr lang="en-US"/>
              <a:t>Knowing about the setting helps the reader better understand the story. </a:t>
            </a:r>
            <a:endParaRPr/>
          </a:p>
          <a:p>
            <a:pPr indent="-215900" lvl="0" marL="228600" rtl="0" algn="l">
              <a:lnSpc>
                <a:spcPct val="100000"/>
              </a:lnSpc>
              <a:spcBef>
                <a:spcPts val="0"/>
              </a:spcBef>
              <a:spcAft>
                <a:spcPts val="0"/>
              </a:spcAft>
              <a:buSzPts val="1200"/>
              <a:buFont typeface="Calibri"/>
              <a:buAutoNum type="arabicPeriod"/>
            </a:pPr>
            <a:r>
              <a:rPr lang="en-US"/>
              <a:t>Remind students that they read a selection two weeks ago called Too Many Places to Hide. Tell them that Too Many Places to Hide is a realistic fiction story, so it has a setting that can exist in real life. </a:t>
            </a:r>
            <a:endParaRPr/>
          </a:p>
          <a:p>
            <a:pPr indent="-304800" lvl="0" marL="667512" rtl="0" algn="l">
              <a:lnSpc>
                <a:spcPct val="100000"/>
              </a:lnSpc>
              <a:spcBef>
                <a:spcPts val="0"/>
              </a:spcBef>
              <a:spcAft>
                <a:spcPts val="0"/>
              </a:spcAft>
              <a:buSzPts val="1200"/>
              <a:buFont typeface="Calibri"/>
              <a:buChar char="●"/>
            </a:pPr>
            <a:r>
              <a:rPr i="1" lang="en-US"/>
              <a:t>The pictures help me tell where the story takes place. On p. 70, I see that the family is inside their new house. Their house must be the setting. </a:t>
            </a:r>
            <a:endParaRPr/>
          </a:p>
          <a:p>
            <a:pPr indent="-304800" lvl="0" marL="667512" rtl="0" algn="l">
              <a:lnSpc>
                <a:spcPct val="100000"/>
              </a:lnSpc>
              <a:spcBef>
                <a:spcPts val="0"/>
              </a:spcBef>
              <a:spcAft>
                <a:spcPts val="0"/>
              </a:spcAft>
              <a:buSzPts val="1200"/>
              <a:buFont typeface="Calibri"/>
              <a:buChar char="●"/>
            </a:pPr>
            <a:r>
              <a:rPr i="1" lang="en-US"/>
              <a:t>Details about the text can give hints about the setting, too. I read on p. 70 that the house has many places to hide. Maybe this means that the story takes place in a house that is big.</a:t>
            </a:r>
            <a:endParaRPr i="1"/>
          </a:p>
        </p:txBody>
      </p:sp>
      <p:sp>
        <p:nvSpPr>
          <p:cNvPr id="575" name="Google Shape;575;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379953c49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2379953c49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discuss the setting. Reread p. 146. Have students underline the word that tells about the setting. DOK 1</a:t>
            </a:r>
            <a:endParaRPr/>
          </a:p>
        </p:txBody>
      </p:sp>
      <p:sp>
        <p:nvSpPr>
          <p:cNvPr id="587" name="Google Shape;587;g2379953c49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p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underline the clue that tells whether the story takes place during the day or at night. DOK 2</a:t>
            </a:r>
            <a:endParaRPr/>
          </a:p>
        </p:txBody>
      </p:sp>
      <p:sp>
        <p:nvSpPr>
          <p:cNvPr id="601" name="Google Shape;601;p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authors choose words carefully when they write. They want to make sure that the reader can understand the story. </a:t>
            </a:r>
            <a:endParaRPr/>
          </a:p>
          <a:p>
            <a:pPr indent="-304800" lvl="0" marL="667512" rtl="0" algn="l">
              <a:lnSpc>
                <a:spcPct val="100000"/>
              </a:lnSpc>
              <a:spcBef>
                <a:spcPts val="0"/>
              </a:spcBef>
              <a:spcAft>
                <a:spcPts val="0"/>
              </a:spcAft>
              <a:buSzPts val="1200"/>
              <a:buFont typeface="Calibri"/>
              <a:buChar char="●"/>
            </a:pPr>
            <a:r>
              <a:rPr lang="en-US"/>
              <a:t>Authors use words to help the reader know how the characters feel. </a:t>
            </a:r>
            <a:endParaRPr/>
          </a:p>
          <a:p>
            <a:pPr indent="-304800" lvl="0" marL="667512" rtl="0" algn="l">
              <a:lnSpc>
                <a:spcPct val="100000"/>
              </a:lnSpc>
              <a:spcBef>
                <a:spcPts val="0"/>
              </a:spcBef>
              <a:spcAft>
                <a:spcPts val="0"/>
              </a:spcAft>
              <a:buSzPts val="1200"/>
              <a:buFont typeface="Calibri"/>
              <a:buChar char="●"/>
            </a:pPr>
            <a:r>
              <a:rPr lang="en-US"/>
              <a:t>Authors describe the setting of the story so that readers can picture the story in their head, even without the pictures.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turn to p. 149 in the Student Interactive. Reread the text for students. The words the author uses help me understand how Twister feels. The words a good one describe the stick. Twister must feel happy to find a good one to chew on. The picture shows this too! Twister is happy. Provide additional examples of text that shows the characters’ feelings or the details of the setting.</a:t>
            </a:r>
            <a:endParaRPr/>
          </a:p>
          <a:p>
            <a:pPr indent="-190500" lvl="0" marL="228600" rtl="0" algn="l">
              <a:lnSpc>
                <a:spcPct val="100000"/>
              </a:lnSpc>
              <a:spcBef>
                <a:spcPts val="0"/>
              </a:spcBef>
              <a:spcAft>
                <a:spcPts val="0"/>
              </a:spcAft>
              <a:buSzPts val="1200"/>
              <a:buFont typeface="Calibri"/>
              <a:buAutoNum type="arabicPeriod"/>
            </a:pPr>
            <a:r>
              <a:rPr lang="en-US"/>
              <a:t>Have students complete p. 161 of the Student Interactive. Students will need to look back into the text to respond to the questions.</a:t>
            </a:r>
            <a:endParaRPr/>
          </a:p>
        </p:txBody>
      </p:sp>
      <p:sp>
        <p:nvSpPr>
          <p:cNvPr id="615" name="Google Shape;615;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they can get better at writing letters if they hold their pencils correctly.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Without a proper pencil grip, they will find it difficult to draw the lines that form letters.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Show students a non-example and a proper example of good pencil grip. </a:t>
            </a:r>
            <a:r>
              <a:rPr i="1" lang="en-US"/>
              <a:t>When I hold my pencil far from the tip, it is hard to write. I cannot control the tip of the pencil well. I will hold it closer to the tip with the point. I will also hold it between my thumb and first two fingers</a:t>
            </a:r>
            <a:r>
              <a:rPr lang="en-US"/>
              <a:t>. </a:t>
            </a:r>
            <a:r>
              <a:rPr b="1" i="0" lang="en-US" u="none" strike="noStrike">
                <a:solidFill>
                  <a:srgbClr val="000000"/>
                </a:solidFill>
                <a:latin typeface="Calibri"/>
                <a:ea typeface="Calibri"/>
                <a:cs typeface="Calibri"/>
                <a:sym typeface="Calibri"/>
              </a:rPr>
              <a:t>Click path: Table of Contents -&gt; Resource Download Center -&gt; Handwriting Practice -&gt; U1W4L1 Handwriting Practice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Handwriting p. 21 in the Resource Download Center to practice proper pencil grip.</a:t>
            </a:r>
            <a:endParaRPr/>
          </a:p>
          <a:p>
            <a:pPr indent="0" lvl="0" marL="0" rtl="0" algn="l">
              <a:lnSpc>
                <a:spcPct val="100000"/>
              </a:lnSpc>
              <a:spcBef>
                <a:spcPts val="0"/>
              </a:spcBef>
              <a:spcAft>
                <a:spcPts val="0"/>
              </a:spcAft>
              <a:buSzPts val="1400"/>
              <a:buNone/>
            </a:pPr>
            <a:r>
              <a:t/>
            </a:r>
            <a:endParaRPr/>
          </a:p>
        </p:txBody>
      </p:sp>
      <p:sp>
        <p:nvSpPr>
          <p:cNvPr id="629" name="Google Shape;629;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Asking questions about a book is a good way to learn more or help understand something. You may ask questions before reading a book, while reading a book, or after reading a book. Questions can start with who, what, where, when, why, and how.</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a flip chart for this lesson. Write the following question words on the top part of the chart: </a:t>
            </a:r>
            <a:endParaRPr/>
          </a:p>
          <a:p>
            <a:pPr indent="-304800" lvl="0" marL="667512" rtl="0" algn="l">
              <a:lnSpc>
                <a:spcPct val="100000"/>
              </a:lnSpc>
              <a:spcBef>
                <a:spcPts val="0"/>
              </a:spcBef>
              <a:spcAft>
                <a:spcPts val="0"/>
              </a:spcAft>
              <a:buSzPts val="1200"/>
              <a:buFont typeface="Calibri"/>
              <a:buChar char="●"/>
            </a:pPr>
            <a:r>
              <a:rPr lang="en-US"/>
              <a:t>Who </a:t>
            </a:r>
            <a:endParaRPr/>
          </a:p>
          <a:p>
            <a:pPr indent="-304800" lvl="0" marL="667512" rtl="0" algn="l">
              <a:lnSpc>
                <a:spcPct val="100000"/>
              </a:lnSpc>
              <a:spcBef>
                <a:spcPts val="0"/>
              </a:spcBef>
              <a:spcAft>
                <a:spcPts val="0"/>
              </a:spcAft>
              <a:buSzPts val="1200"/>
              <a:buFont typeface="Calibri"/>
              <a:buChar char="●"/>
            </a:pPr>
            <a:r>
              <a:rPr lang="en-US"/>
              <a:t>When </a:t>
            </a:r>
            <a:endParaRPr/>
          </a:p>
          <a:p>
            <a:pPr indent="-304800" lvl="0" marL="667512" rtl="0" algn="l">
              <a:lnSpc>
                <a:spcPct val="100000"/>
              </a:lnSpc>
              <a:spcBef>
                <a:spcPts val="0"/>
              </a:spcBef>
              <a:spcAft>
                <a:spcPts val="0"/>
              </a:spcAft>
              <a:buSzPts val="1200"/>
              <a:buFont typeface="Calibri"/>
              <a:buChar char="●"/>
            </a:pPr>
            <a:r>
              <a:rPr lang="en-US"/>
              <a:t>What </a:t>
            </a:r>
            <a:endParaRPr/>
          </a:p>
          <a:p>
            <a:pPr indent="-304800" lvl="0" marL="667512" rtl="0" algn="l">
              <a:lnSpc>
                <a:spcPct val="100000"/>
              </a:lnSpc>
              <a:spcBef>
                <a:spcPts val="0"/>
              </a:spcBef>
              <a:spcAft>
                <a:spcPts val="0"/>
              </a:spcAft>
              <a:buSzPts val="1200"/>
              <a:buFont typeface="Calibri"/>
              <a:buChar char="●"/>
            </a:pPr>
            <a:r>
              <a:rPr lang="en-US"/>
              <a:t>Why </a:t>
            </a:r>
            <a:endParaRPr/>
          </a:p>
          <a:p>
            <a:pPr indent="-304800" lvl="0" marL="667512" rtl="0" algn="l">
              <a:lnSpc>
                <a:spcPct val="100000"/>
              </a:lnSpc>
              <a:spcBef>
                <a:spcPts val="0"/>
              </a:spcBef>
              <a:spcAft>
                <a:spcPts val="0"/>
              </a:spcAft>
              <a:buSzPts val="1200"/>
              <a:buFont typeface="Calibri"/>
              <a:buChar char="●"/>
            </a:pPr>
            <a:r>
              <a:rPr lang="en-US"/>
              <a:t>Where </a:t>
            </a:r>
            <a:endParaRPr/>
          </a:p>
          <a:p>
            <a:pPr indent="-304800" lvl="0" marL="667512" rtl="0" algn="l">
              <a:lnSpc>
                <a:spcPct val="100000"/>
              </a:lnSpc>
              <a:spcBef>
                <a:spcPts val="0"/>
              </a:spcBef>
              <a:spcAft>
                <a:spcPts val="0"/>
              </a:spcAft>
              <a:buSzPts val="1200"/>
              <a:buFont typeface="Calibri"/>
              <a:buChar char="●"/>
            </a:pPr>
            <a:r>
              <a:rPr lang="en-US"/>
              <a:t>How</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Show a book from the stack and look at its cover. Do a Think Aloud and use the question words to ask a question. Write down each question. Explain to students that as you read, you might find answers to your questions or you might have more questions. Ask questions such as: </a:t>
            </a:r>
            <a:r>
              <a:rPr i="1" lang="en-US"/>
              <a:t>What will happen next? Why did the character feel this way? </a:t>
            </a:r>
            <a:r>
              <a:rPr lang="en-US"/>
              <a:t>Write the questions on the chart. When you are finished reading, have students ask questions using the question words.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have students look at p. 164 in the Student Interactive. Tell them to draw a picture about a topic or event. Have them gather in small groups and ask and answer questions about their drawings</a:t>
            </a:r>
            <a:endParaRPr i="0" u="none" strike="noStrike">
              <a:solidFill>
                <a:srgbClr val="000000"/>
              </a:solidFill>
            </a:endParaRPr>
          </a:p>
        </p:txBody>
      </p:sp>
      <p:sp>
        <p:nvSpPr>
          <p:cNvPr id="640" name="Google Shape;640;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continue working on their books. As they write, they can continue to think of questions for their Writing Club.</a:t>
            </a:r>
            <a:endParaRPr/>
          </a:p>
          <a:p>
            <a:pPr indent="-304800" lvl="0" marL="667512" rtl="0" algn="l">
              <a:lnSpc>
                <a:spcPct val="100000"/>
              </a:lnSpc>
              <a:spcBef>
                <a:spcPts val="0"/>
              </a:spcBef>
              <a:spcAft>
                <a:spcPts val="0"/>
              </a:spcAft>
              <a:buSzPts val="1200"/>
              <a:buFont typeface="Calibri"/>
              <a:buChar char="●"/>
            </a:pPr>
            <a:r>
              <a:rPr lang="en-US"/>
              <a:t>Modeled: Show students how to take turns asking questions about a stack book. </a:t>
            </a:r>
            <a:endParaRPr/>
          </a:p>
          <a:p>
            <a:pPr indent="-304800" lvl="0" marL="667512" rtl="0" algn="l">
              <a:lnSpc>
                <a:spcPct val="100000"/>
              </a:lnSpc>
              <a:spcBef>
                <a:spcPts val="0"/>
              </a:spcBef>
              <a:spcAft>
                <a:spcPts val="0"/>
              </a:spcAft>
              <a:buSzPts val="1200"/>
              <a:buFont typeface="Calibri"/>
              <a:buChar char="●"/>
            </a:pPr>
            <a:r>
              <a:rPr lang="en-US"/>
              <a:t>Shared: Ask questions about a stack book and have students look through the book to try to find an answer. </a:t>
            </a:r>
            <a:endParaRPr/>
          </a:p>
          <a:p>
            <a:pPr indent="-304800" lvl="0" marL="667512" rtl="0" algn="l">
              <a:lnSpc>
                <a:spcPct val="100000"/>
              </a:lnSpc>
              <a:spcBef>
                <a:spcPts val="0"/>
              </a:spcBef>
              <a:spcAft>
                <a:spcPts val="0"/>
              </a:spcAft>
              <a:buSzPts val="1200"/>
              <a:buFont typeface="Calibri"/>
              <a:buChar char="●"/>
            </a:pPr>
            <a:r>
              <a:rPr lang="en-US"/>
              <a:t>Guided: Prompt students to use who, what, where, when, why, or how to ask their questions.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Intervention Refer to the Small Group Guide for support.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have finished writing, have them add drawings and think about questions related to those drawings. Remind students that they can begin a new book at any time.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See the Conference Prompts on p. T374.</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a student to share his or her book so far. Allow the rest of the class to ask questions about it.</a:t>
            </a:r>
            <a:endParaRPr/>
          </a:p>
        </p:txBody>
      </p:sp>
      <p:sp>
        <p:nvSpPr>
          <p:cNvPr id="653" name="Google Shape;653;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and read this sentence: I see a pretty beach.</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have students tell you which word is a noun. (beach) Display and read this sentence: I see pretty beaches. Tell them that some nouns become plural by adding -es and others become plural by adding -s. Words ending in -ch, -s, and -x require -es.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adding the correct ending to a noun to make it plural. Draw a simple sketch of two glasses with the word glass under it</a:t>
            </a:r>
            <a:r>
              <a:rPr i="1"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i="1" lang="en-US"/>
              <a:t>I see two glasses, so I need to write the plural form. I see an -s at the end of the word glass, so I know I need to add -es.</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Draw two sketches: three boxes and two buses. Label each sketch with the singular noun. Point to each drawing and ask students whether you should write an -s or an -es at the end of the word. Then write the word under the sketch. Call on students to circle the plural ending in each word.</a:t>
            </a:r>
            <a:endParaRPr b="0" i="0" u="none" strike="noStrike">
              <a:solidFill>
                <a:srgbClr val="000000"/>
              </a:solidFill>
              <a:latin typeface="Calibri"/>
              <a:ea typeface="Calibri"/>
              <a:cs typeface="Calibri"/>
              <a:sym typeface="Calibri"/>
            </a:endParaRPr>
          </a:p>
        </p:txBody>
      </p:sp>
      <p:sp>
        <p:nvSpPr>
          <p:cNvPr id="666" name="Google Shape;666;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0" name="Google Shape;680;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Hold up the Nn Alphabet Card and tell students that the picture on the card shows a nest. </a:t>
            </a:r>
            <a:r>
              <a:rPr i="1" lang="en-US"/>
              <a:t>This is a nest. I hear the sound /n/ at the beginning of nest. Say the sound /n/ with me.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the n in the word nest and say /n/. </a:t>
            </a:r>
            <a:r>
              <a:rPr i="1" lang="en-US"/>
              <a:t>Do you hear the sound /n/? What letter makes the sound /n/? </a:t>
            </a:r>
            <a:r>
              <a:rPr lang="en-US"/>
              <a:t>Have students identify the letter n. Write the letters Nn on the board. Then have students trace the letters Nn in the air as you lead them.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136 in the Student Interactive. Guide students as they trace the letter n on the first line. </a:t>
            </a:r>
            <a:r>
              <a:rPr i="1" lang="en-US"/>
              <a:t>Listen carefully as I say the sound /n/. Now let’s look at the first picture on page 136 and say the picture word: pin.</a:t>
            </a:r>
            <a:r>
              <a:rPr lang="en-US"/>
              <a:t> Write the word pin on the board. </a:t>
            </a:r>
            <a:r>
              <a:rPr i="1" lang="en-US"/>
              <a:t>What is the sound for p? What is the sound for i? What is the sound for n? Let’s say the sounds together to read the word: /p/ /i/ /n/, pin.</a:t>
            </a:r>
            <a:r>
              <a:rPr lang="en-US"/>
              <a:t> Have students read the word again with you.</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p. 136 in the Student Interactive.</a:t>
            </a:r>
            <a:endParaRPr i="1"/>
          </a:p>
        </p:txBody>
      </p:sp>
      <p:sp>
        <p:nvSpPr>
          <p:cNvPr id="691" name="Google Shape;691;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Hold up Alphabet Card li and point to the picture of the igloo. Have students say igloo with you. </a:t>
            </a:r>
            <a:r>
              <a:rPr i="1" lang="en-US"/>
              <a:t>Let’s say the sound at the beginning of the word: /i/. The beginning sound /i/ is spelled with the letter i. </a:t>
            </a:r>
            <a:r>
              <a:rPr lang="en-US"/>
              <a:t>Point to the letters Ii on the Alphabet Card. Tell students the word igloo begins with the sound /i/, so it begins with the letter i. </a:t>
            </a:r>
            <a:r>
              <a:rPr b="1" lang="en-US"/>
              <a:t>Click path -&gt; Table of Contents -&gt; Unit 1 Week 4 Realistic Fiction -&gt; Lesson 1</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letters I and i on the board. Have students turn to p. 131 in the Student Interactive and trace the letters on the first line with their fingers. Tell students that you will say a group of words that may or may not have the middle sound /i/.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them to listen for the sound /i/ and trace the letter in the air when they hear it. Use the following words: pit, Tim, mom, hip, tap, fish, Pam, pet, fit.</a:t>
            </a:r>
            <a:endParaRPr/>
          </a:p>
        </p:txBody>
      </p:sp>
      <p:sp>
        <p:nvSpPr>
          <p:cNvPr id="124" name="Google Shape;12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4" name="Google Shape;704;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137</a:t>
            </a:r>
            <a:r>
              <a:rPr i="1" lang="en-US"/>
              <a:t>. We are going to read a story today about two boys. Point to the title of the story. The title of the story is In the Pit. I hear the sound /i/ in the word in. What other word do we hear the sound /i/ in? </a:t>
            </a:r>
            <a:r>
              <a:rPr lang="en-US"/>
              <a:t>Students should say the word pit. </a:t>
            </a:r>
            <a:r>
              <a:rPr i="1" lang="en-US"/>
              <a:t>In this story, we will read other words that have sounds you have learned.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this week’s high-frequency words: my, we, make. Tell them they will practice reading these words in the story In the Pit. Display the words. Have students read them with you. </a:t>
            </a:r>
            <a:r>
              <a:rPr i="1" lang="en-US"/>
              <a:t>When you see these words in the story In the Pit, you will know how to identify and read them.</a:t>
            </a:r>
            <a:endParaRPr i="1"/>
          </a:p>
        </p:txBody>
      </p:sp>
      <p:sp>
        <p:nvSpPr>
          <p:cNvPr id="705" name="Google Shape;705;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whisper read the story as you listen in. Then have students reread the story page by page with a partner. Listen carefully as they use lettersound relationships to read words with the sounds /i/ and /n/. Partners should reread the story. This time the other student begins.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After students have read the story, call their attention to the title.</a:t>
            </a:r>
            <a:r>
              <a:rPr i="1" lang="en-US"/>
              <a:t> I see the letter i in the word in. What sound does the letter i spell?</a:t>
            </a:r>
            <a:r>
              <a:rPr lang="en-US"/>
              <a:t> Help them identify, or say, the sound /i/. Then have students find and highlight the words with the sound /i/ on p. 137.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pp. 138–139. </a:t>
            </a:r>
            <a:r>
              <a:rPr i="1" lang="en-US"/>
              <a:t>Which words have the sound /n/? Point to the words.</a:t>
            </a:r>
            <a:r>
              <a:rPr lang="en-US"/>
              <a:t> Help students identify, or say, the sound /n/. Then have them underline the words with the sound /n/.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out the word tip on page 138. Say:</a:t>
            </a:r>
            <a:r>
              <a:rPr i="1" lang="en-US"/>
              <a:t> In this story, what does tip a pan mean? It means to turn it over and dump out what’s in it. I can also give you a tip about printing your letters neatly. What does give you a tip mean? To give you a tip is to give someone some important information. </a:t>
            </a:r>
            <a:r>
              <a:rPr lang="en-US"/>
              <a:t>Have students tell what the word tap means, and explain that a faucet on a sink can also be called a tap. Ask students to identify other words that have different meanings, such as race (verb: to run a race; noun: the race itself).</a:t>
            </a:r>
            <a:endParaRPr i="0">
              <a:latin typeface="Calibri"/>
              <a:ea typeface="Calibri"/>
              <a:cs typeface="Calibri"/>
              <a:sym typeface="Calibri"/>
            </a:endParaRPr>
          </a:p>
        </p:txBody>
      </p:sp>
      <p:sp>
        <p:nvSpPr>
          <p:cNvPr id="719" name="Google Shape;719;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p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that reading a story more than one time can help them better understand the story. They can even begin to understand the story in new ways when they read it in more detail. </a:t>
            </a:r>
            <a:endParaRPr/>
          </a:p>
          <a:p>
            <a:pPr indent="-304800" lvl="0" marL="667512" rtl="0" algn="l">
              <a:lnSpc>
                <a:spcPct val="100000"/>
              </a:lnSpc>
              <a:spcBef>
                <a:spcPts val="0"/>
              </a:spcBef>
              <a:spcAft>
                <a:spcPts val="0"/>
              </a:spcAft>
              <a:buSzPts val="1200"/>
              <a:buFont typeface="Calibri"/>
              <a:buChar char="●"/>
            </a:pPr>
            <a:r>
              <a:rPr i="1" lang="en-US"/>
              <a:t>When I read a story for the first time, I read to understand it. When I read the same story again, I might see something new.</a:t>
            </a:r>
            <a:endParaRPr i="1"/>
          </a:p>
          <a:p>
            <a:pPr indent="-304800" lvl="0" marL="667512" rtl="0" algn="l">
              <a:lnSpc>
                <a:spcPct val="100000"/>
              </a:lnSpc>
              <a:spcBef>
                <a:spcPts val="0"/>
              </a:spcBef>
              <a:spcAft>
                <a:spcPts val="0"/>
              </a:spcAft>
              <a:buSzPts val="1200"/>
              <a:buFont typeface="Calibri"/>
              <a:buChar char="●"/>
            </a:pPr>
            <a:r>
              <a:rPr i="1" lang="en-US"/>
              <a:t>The second time I read a story, I might notice new details about the setting. </a:t>
            </a:r>
            <a:endParaRPr i="1"/>
          </a:p>
          <a:p>
            <a:pPr indent="-215900" lvl="0" marL="228600" rtl="0" algn="l">
              <a:lnSpc>
                <a:spcPct val="100000"/>
              </a:lnSpc>
              <a:spcBef>
                <a:spcPts val="0"/>
              </a:spcBef>
              <a:spcAft>
                <a:spcPts val="0"/>
              </a:spcAft>
              <a:buSzPts val="1200"/>
              <a:buFont typeface="Calibri"/>
              <a:buAutoNum type="arabicPeriod"/>
            </a:pPr>
            <a:r>
              <a:rPr lang="en-US"/>
              <a:t>Readers synthesize information to create new understandings when they read closely. Each new read may show the reader something new about the story and even the setting. </a:t>
            </a:r>
            <a:endParaRPr/>
          </a:p>
          <a:p>
            <a:pPr indent="-215900" lvl="0" marL="228600" rtl="0" algn="l">
              <a:lnSpc>
                <a:spcPct val="100000"/>
              </a:lnSpc>
              <a:spcBef>
                <a:spcPts val="0"/>
              </a:spcBef>
              <a:spcAft>
                <a:spcPts val="0"/>
              </a:spcAft>
              <a:buSzPts val="1200"/>
              <a:buFont typeface="Calibri"/>
              <a:buAutoNum type="arabicPeriod"/>
            </a:pPr>
            <a:r>
              <a:rPr lang="en-US"/>
              <a:t>Encourage students to leaf through the pages of Where Is Twister? and think about the setting with your assistance. </a:t>
            </a:r>
            <a:endParaRPr/>
          </a:p>
          <a:p>
            <a:pPr indent="-304800" lvl="0" marL="667512" rtl="0" algn="l">
              <a:lnSpc>
                <a:spcPct val="100000"/>
              </a:lnSpc>
              <a:spcBef>
                <a:spcPts val="0"/>
              </a:spcBef>
              <a:spcAft>
                <a:spcPts val="0"/>
              </a:spcAft>
              <a:buSzPts val="1200"/>
              <a:buFont typeface="Calibri"/>
              <a:buChar char="●"/>
            </a:pPr>
            <a:r>
              <a:rPr i="1" lang="en-US"/>
              <a:t>Each time I go through the pictures, I can get a new understanding about the setting. </a:t>
            </a:r>
            <a:endParaRPr/>
          </a:p>
          <a:p>
            <a:pPr indent="-304800" lvl="0" marL="667512" rtl="0" algn="l">
              <a:lnSpc>
                <a:spcPct val="100000"/>
              </a:lnSpc>
              <a:spcBef>
                <a:spcPts val="0"/>
              </a:spcBef>
              <a:spcAft>
                <a:spcPts val="0"/>
              </a:spcAft>
              <a:buSzPts val="1200"/>
              <a:buFont typeface="Calibri"/>
              <a:buChar char="●"/>
            </a:pPr>
            <a:r>
              <a:rPr i="1" lang="en-US"/>
              <a:t>I see that the story takes place on a farm. But I can begin to understand that the farm is a big place with woods and a stream. It’s so big that Olivia does not know where Twister goes on the farm. These details give me a new understanding of the setting. The story takes place in different places on and around the farm.</a:t>
            </a:r>
            <a:endParaRPr/>
          </a:p>
        </p:txBody>
      </p:sp>
      <p:sp>
        <p:nvSpPr>
          <p:cNvPr id="732" name="Google Shape;732;p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51f071b4aa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g251f071b4aa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describe the woods. What do they see? Then read aloud the Close Read box on p. 149 and have students highlight the detail in the text that tells about the woods. DOK 1</a:t>
            </a:r>
            <a:endParaRPr/>
          </a:p>
        </p:txBody>
      </p:sp>
      <p:sp>
        <p:nvSpPr>
          <p:cNvPr id="744" name="Google Shape;744;g251f071b4aa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251f071b4aa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7" name="Google Shape;757;g251f071b4aa_0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describe the woods. What do they see? Then read aloud the Close Read box on p. 149 and have students highlight the detail in the text that tells about the woods. DOK 1</a:t>
            </a:r>
            <a:endParaRPr/>
          </a:p>
        </p:txBody>
      </p:sp>
      <p:sp>
        <p:nvSpPr>
          <p:cNvPr id="758" name="Google Shape;758;g251f071b4aa_0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0" name="Google Shape;770;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draw a picture of the woods on p. 157 of the Student Interactive. Remind students to add details that they learned about the woods</a:t>
            </a:r>
            <a:endParaRPr/>
          </a:p>
        </p:txBody>
      </p:sp>
      <p:sp>
        <p:nvSpPr>
          <p:cNvPr id="771" name="Google Shape;771;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3" name="Google Shape;783;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Making suggestions is a good way to share ideas about something. When we make a suggestion about writing, we ask the author to think about our idea.</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they can use the following phrases to make and respond to suggestions: Why don’t you _____? Maybe you could _____. Would you like to _____? That’s a good idea because _____.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I’m not sure that will work because _____. What do you mean by _____? Hold up a stack book that the students are familiar with. Look through the book and read it aloud. Model making suggestions to the author and illustrator.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Use sticky notes to write your suggestions and stick them to the book. For example, you might say</a:t>
            </a:r>
            <a:r>
              <a:rPr i="1" lang="en-US"/>
              <a:t>: I could suggest to the author and illustrator, Why don’t you add a _____ on the cover? What about changing _____?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Then pretend you are the author and discuss ways to respond to the suggestions.</a:t>
            </a:r>
            <a:endParaRPr i="1">
              <a:latin typeface="Calibri"/>
              <a:ea typeface="Calibri"/>
              <a:cs typeface="Calibri"/>
              <a:sym typeface="Calibri"/>
            </a:endParaRPr>
          </a:p>
        </p:txBody>
      </p:sp>
      <p:sp>
        <p:nvSpPr>
          <p:cNvPr id="784" name="Google Shape;784;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7" name="Google Shape;797;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For Independent Writing, students should continue working on a book they have started.</a:t>
            </a:r>
            <a:endParaRPr/>
          </a:p>
          <a:p>
            <a:pPr indent="-304800" lvl="0" marL="667512" rtl="0" algn="l">
              <a:lnSpc>
                <a:spcPct val="100000"/>
              </a:lnSpc>
              <a:spcBef>
                <a:spcPts val="0"/>
              </a:spcBef>
              <a:spcAft>
                <a:spcPts val="0"/>
              </a:spcAft>
              <a:buSzPts val="1200"/>
              <a:buFont typeface="Calibri"/>
              <a:buChar char="●"/>
            </a:pPr>
            <a:r>
              <a:rPr lang="en-US"/>
              <a:t>Modeled: Use a stack book and model how to present suggestions and responses. </a:t>
            </a:r>
            <a:endParaRPr/>
          </a:p>
          <a:p>
            <a:pPr indent="-304800" lvl="0" marL="667512" rtl="0" algn="l">
              <a:lnSpc>
                <a:spcPct val="100000"/>
              </a:lnSpc>
              <a:spcBef>
                <a:spcPts val="0"/>
              </a:spcBef>
              <a:spcAft>
                <a:spcPts val="0"/>
              </a:spcAft>
              <a:buSzPts val="1200"/>
              <a:buFont typeface="Calibri"/>
              <a:buChar char="●"/>
            </a:pPr>
            <a:r>
              <a:rPr lang="en-US"/>
              <a:t>Shared: Using a stack book, show how to make a suggestion and have students use what they’ve learned to respond. </a:t>
            </a:r>
            <a:endParaRPr/>
          </a:p>
          <a:p>
            <a:pPr indent="-304800" lvl="0" marL="667512" rtl="0" algn="l">
              <a:lnSpc>
                <a:spcPct val="100000"/>
              </a:lnSpc>
              <a:spcBef>
                <a:spcPts val="0"/>
              </a:spcBef>
              <a:spcAft>
                <a:spcPts val="0"/>
              </a:spcAft>
              <a:buSzPts val="1200"/>
              <a:buFont typeface="Calibri"/>
              <a:buChar char="●"/>
            </a:pPr>
            <a:r>
              <a:rPr lang="en-US"/>
              <a:t>Guided: Prompt students to pose suggestions and responses politely.</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Intervention Refer to the Small Group Guide for support.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have completed their books, have them think about how they could make revisions and improvements.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See the Conference Prompts on p. T374.</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students with whom you conferred to read aloud a few pages. Have students make suggestions. Have the writer consider how to respond to those suggestions.</a:t>
            </a:r>
            <a:endParaRPr/>
          </a:p>
        </p:txBody>
      </p:sp>
      <p:sp>
        <p:nvSpPr>
          <p:cNvPr id="798" name="Google Shape;798;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edit for a plural noun to complete p. 162 in the Student Interactive.</a:t>
            </a:r>
            <a:endParaRPr>
              <a:latin typeface="Calibri"/>
              <a:ea typeface="Calibri"/>
              <a:cs typeface="Calibri"/>
              <a:sym typeface="Calibri"/>
            </a:endParaRPr>
          </a:p>
        </p:txBody>
      </p:sp>
      <p:sp>
        <p:nvSpPr>
          <p:cNvPr id="811" name="Google Shape;811;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3" name="Google Shape;823;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look at p. 131 in the Student Interactive. </a:t>
            </a:r>
            <a:r>
              <a:rPr i="1" lang="en-US"/>
              <a:t>Point to the letter i and tell me the sound it spells. Now we will name each picture and write the letters Ii on the line below each picture with the sound /i/. </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Direct students to the first picture. Say the word lid, emphasizing the sound /i/. </a:t>
            </a:r>
            <a:r>
              <a:rPr i="1" lang="en-US"/>
              <a:t>Does this word have the sound /i/? Yes, it does, so you will trace the letters Ii. </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Tell students to complete the activity. If students need additional practice with letter recognition, use the Letter Recognition Unit on SavvasRealize.com or on pp. xvii–xliii in this Teacher’s Edition. The unit includes instruction, activities, and student practice sheets</a:t>
            </a:r>
            <a:endParaRPr/>
          </a:p>
        </p:txBody>
      </p:sp>
      <p:sp>
        <p:nvSpPr>
          <p:cNvPr id="137" name="Google Shape;137;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 name="Google Shape;833;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some groups of words begin with the same sound</a:t>
            </a:r>
            <a:r>
              <a:rPr i="1" lang="en-US"/>
              <a:t>. Listen carefully as I say a sentence: Ned needs nine nuts. All the words begin with the same sound. What sound do the words all begin with?</a:t>
            </a:r>
            <a:r>
              <a:rPr lang="en-US"/>
              <a:t> Have students say the sound /n/ with you.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nose, nest, and nut Picture Cards. Have students name the pictures. </a:t>
            </a:r>
            <a:r>
              <a:rPr i="1" lang="en-US"/>
              <a:t>These picture words all begin with the same sound. What sound do you hear at the beginning of nose, nest, and nut? </a:t>
            </a:r>
            <a:r>
              <a:rPr b="1" lang="en-US"/>
              <a:t>Click path -&gt; Table of Contents -&gt; Unit 1 Week 4 Realistic Fiction -&gt; Lesson 5</a:t>
            </a:r>
            <a:endParaRPr i="1"/>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say the sound /n/. Then display groups of Picture Cards and have students tell whether the picture words in each group begin with the same sound.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If they do, ask students to say the sound all the words begin with. Use the following Picture Cards: mitten, moose, mug; pan, pillow, soap; carrot, can, cat.</a:t>
            </a:r>
            <a:endParaRPr i="0" sz="1200">
              <a:latin typeface="Calibri"/>
              <a:ea typeface="Calibri"/>
              <a:cs typeface="Calibri"/>
              <a:sym typeface="Calibri"/>
            </a:endParaRPr>
          </a:p>
        </p:txBody>
      </p:sp>
      <p:sp>
        <p:nvSpPr>
          <p:cNvPr id="834" name="Google Shape;834;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2" name="Google Shape;852;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letters Ii and Nn on the board. Have students identify the letters as you point to them. Then review the sound for each letter: i/i/, n/n/.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Create Team I and Team N. Have teams stand on opposite sides of the room. Then write the word can on the board. We will read this word together. If the word has the sound /n/ spelled n, Team N touches their toes. If the word has the sound /i/ spelled i, Team I touches their toes. Help students decode the word using letter-sound relationships. Let’s read this word together: /k/ /a/ /n/, can. Repeat with the words sit, nap, and tip.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140 in the Student Interactive and read the words with a partner. . </a:t>
            </a:r>
            <a:endParaRPr/>
          </a:p>
        </p:txBody>
      </p:sp>
      <p:sp>
        <p:nvSpPr>
          <p:cNvPr id="853" name="Google Shape;853;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look at p. 141 in the Student Interactive. Have them underline the word in each line that matches the picture.</a:t>
            </a:r>
            <a:endParaRPr/>
          </a:p>
        </p:txBody>
      </p:sp>
      <p:sp>
        <p:nvSpPr>
          <p:cNvPr id="871" name="Google Shape;871;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3" name="Google Shape;883;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high frequency words are words that appear over and over in texts.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Remind them they will be learning many of the words this year, and the words will help them become better readers.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Say the word my and ask students what letters spell the word.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a:t>
            </a:r>
            <a:endParaRPr/>
          </a:p>
          <a:p>
            <a:pPr indent="-304800" lvl="0" marL="667512" rtl="0" algn="l">
              <a:lnSpc>
                <a:spcPct val="100000"/>
              </a:lnSpc>
              <a:spcBef>
                <a:spcPts val="0"/>
              </a:spcBef>
              <a:spcAft>
                <a:spcPts val="0"/>
              </a:spcAft>
              <a:buSzPts val="1200"/>
              <a:buFont typeface="Calibri"/>
              <a:buChar char="●"/>
            </a:pPr>
            <a:r>
              <a:rPr lang="en-US"/>
              <a:t>say the word my as you write it on the board. </a:t>
            </a:r>
            <a:endParaRPr/>
          </a:p>
          <a:p>
            <a:pPr indent="-304800" lvl="0" marL="667512" rtl="0" algn="l">
              <a:lnSpc>
                <a:spcPct val="100000"/>
              </a:lnSpc>
              <a:spcBef>
                <a:spcPts val="0"/>
              </a:spcBef>
              <a:spcAft>
                <a:spcPts val="0"/>
              </a:spcAft>
              <a:buSzPts val="1200"/>
              <a:buFont typeface="Calibri"/>
              <a:buChar char="●"/>
            </a:pPr>
            <a:r>
              <a:rPr lang="en-US"/>
              <a:t>repeat with we and make. </a:t>
            </a:r>
            <a:endParaRPr/>
          </a:p>
          <a:p>
            <a:pPr indent="-304800" lvl="0" marL="667512" rtl="0" algn="l">
              <a:lnSpc>
                <a:spcPct val="100000"/>
              </a:lnSpc>
              <a:spcBef>
                <a:spcPts val="0"/>
              </a:spcBef>
              <a:spcAft>
                <a:spcPts val="0"/>
              </a:spcAft>
              <a:buSzPts val="1200"/>
              <a:buFont typeface="Calibri"/>
              <a:buChar char="●"/>
            </a:pPr>
            <a:r>
              <a:rPr lang="en-US"/>
              <a:t> read the words aloud.</a:t>
            </a:r>
            <a:endParaRPr i="0" u="none" strike="noStrike">
              <a:solidFill>
                <a:srgbClr val="000000"/>
              </a:solidFill>
            </a:endParaRPr>
          </a:p>
        </p:txBody>
      </p:sp>
      <p:sp>
        <p:nvSpPr>
          <p:cNvPr id="884" name="Google Shape;884;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6" name="Google Shape;896;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to students that different stories have different settings. Have the class participate in a discussion about setting. </a:t>
            </a:r>
            <a:endParaRPr/>
          </a:p>
          <a:p>
            <a:pPr indent="-215900" lvl="0" marL="228600" rtl="0" algn="l">
              <a:lnSpc>
                <a:spcPct val="100000"/>
              </a:lnSpc>
              <a:spcBef>
                <a:spcPts val="0"/>
              </a:spcBef>
              <a:spcAft>
                <a:spcPts val="0"/>
              </a:spcAft>
              <a:buSzPts val="1200"/>
              <a:buFont typeface="Calibri"/>
              <a:buAutoNum type="arabicPeriod"/>
            </a:pPr>
            <a:r>
              <a:rPr lang="en-US"/>
              <a:t>Tell students they should </a:t>
            </a:r>
            <a:endParaRPr/>
          </a:p>
          <a:p>
            <a:pPr indent="-304800" lvl="0" marL="667512" rtl="0" algn="l">
              <a:lnSpc>
                <a:spcPct val="100000"/>
              </a:lnSpc>
              <a:spcBef>
                <a:spcPts val="0"/>
              </a:spcBef>
              <a:spcAft>
                <a:spcPts val="0"/>
              </a:spcAft>
              <a:buSzPts val="1200"/>
              <a:buFont typeface="Calibri"/>
              <a:buChar char="●"/>
            </a:pPr>
            <a:r>
              <a:rPr lang="en-US"/>
              <a:t>recall description about setting from both texts. </a:t>
            </a:r>
            <a:endParaRPr/>
          </a:p>
          <a:p>
            <a:pPr indent="-304800" lvl="0" marL="667512" rtl="0" algn="l">
              <a:lnSpc>
                <a:spcPct val="100000"/>
              </a:lnSpc>
              <a:spcBef>
                <a:spcPts val="0"/>
              </a:spcBef>
              <a:spcAft>
                <a:spcPts val="0"/>
              </a:spcAft>
              <a:buSzPts val="1200"/>
              <a:buFont typeface="Calibri"/>
              <a:buChar char="●"/>
            </a:pPr>
            <a:r>
              <a:rPr lang="en-US"/>
              <a:t>listen as familiar and unfamiliar settings are discussed. </a:t>
            </a:r>
            <a:endParaRPr/>
          </a:p>
          <a:p>
            <a:pPr indent="-304800" lvl="0" marL="667512" rtl="0" algn="l">
              <a:lnSpc>
                <a:spcPct val="100000"/>
              </a:lnSpc>
              <a:spcBef>
                <a:spcPts val="0"/>
              </a:spcBef>
              <a:spcAft>
                <a:spcPts val="0"/>
              </a:spcAft>
              <a:buSzPts val="1200"/>
              <a:buFont typeface="Calibri"/>
              <a:buChar char="●"/>
            </a:pPr>
            <a:r>
              <a:rPr lang="en-US"/>
              <a:t>take turns speaking. </a:t>
            </a:r>
            <a:endParaRPr/>
          </a:p>
          <a:p>
            <a:pPr indent="-304800" lvl="0" marL="667512" rtl="0" algn="l">
              <a:lnSpc>
                <a:spcPct val="100000"/>
              </a:lnSpc>
              <a:spcBef>
                <a:spcPts val="0"/>
              </a:spcBef>
              <a:spcAft>
                <a:spcPts val="0"/>
              </a:spcAft>
              <a:buSzPts val="1200"/>
              <a:buFont typeface="Calibri"/>
              <a:buChar char="●"/>
            </a:pPr>
            <a:r>
              <a:rPr lang="en-US"/>
              <a:t>respond to others’ ideas and questions to continue the conversation. </a:t>
            </a:r>
            <a:endParaRPr/>
          </a:p>
          <a:p>
            <a:pPr indent="-304800" lvl="0" marL="667512" rtl="0" algn="l">
              <a:lnSpc>
                <a:spcPct val="100000"/>
              </a:lnSpc>
              <a:spcBef>
                <a:spcPts val="0"/>
              </a:spcBef>
              <a:spcAft>
                <a:spcPts val="0"/>
              </a:spcAft>
              <a:buSzPts val="1200"/>
              <a:buFont typeface="Calibri"/>
              <a:buChar char="●"/>
            </a:pPr>
            <a:r>
              <a:rPr lang="en-US"/>
              <a:t>use words and phrases they have learned in conversations and texts. </a:t>
            </a:r>
            <a:endParaRPr/>
          </a:p>
          <a:p>
            <a:pPr indent="-215900" lvl="0" marL="228600" rtl="0" algn="l">
              <a:lnSpc>
                <a:spcPct val="100000"/>
              </a:lnSpc>
              <a:spcBef>
                <a:spcPts val="0"/>
              </a:spcBef>
              <a:spcAft>
                <a:spcPts val="0"/>
              </a:spcAft>
              <a:buSzPts val="1200"/>
              <a:buFont typeface="Calibri"/>
              <a:buAutoNum type="arabicPeriod"/>
            </a:pPr>
            <a:r>
              <a:rPr lang="en-US"/>
              <a:t>Model sharing ideas about the text Where Is Twister? and other stories with a similar setting. </a:t>
            </a:r>
            <a:endParaRPr/>
          </a:p>
          <a:p>
            <a:pPr indent="-215900" lvl="0" marL="228600" rtl="0" algn="l">
              <a:lnSpc>
                <a:spcPct val="100000"/>
              </a:lnSpc>
              <a:spcBef>
                <a:spcPts val="0"/>
              </a:spcBef>
              <a:spcAft>
                <a:spcPts val="0"/>
              </a:spcAft>
              <a:buSzPts val="1200"/>
              <a:buFont typeface="Calibri"/>
              <a:buAutoNum type="arabicPeriod"/>
            </a:pPr>
            <a:r>
              <a:rPr i="1" lang="en-US"/>
              <a:t>My small group starts by talking about the setting of Where Is Twister? to make sure we understand the setting before we compare it to another setting. We decide it takes place on a farm. Then we can look at the other story. We have to decide if it is the same and also takes place on a farm, or if it is different and takes place somewhere else.</a:t>
            </a:r>
            <a:endParaRPr i="1"/>
          </a:p>
        </p:txBody>
      </p:sp>
      <p:sp>
        <p:nvSpPr>
          <p:cNvPr id="897" name="Google Shape;897;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9" name="Google Shape;909;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317500" rtl="0" algn="l">
              <a:lnSpc>
                <a:spcPct val="100000"/>
              </a:lnSpc>
              <a:spcBef>
                <a:spcPts val="0"/>
              </a:spcBef>
              <a:spcAft>
                <a:spcPts val="0"/>
              </a:spcAft>
              <a:buSzPts val="1200"/>
              <a:buFont typeface="Calibri"/>
              <a:buAutoNum type="arabicPeriod"/>
            </a:pPr>
            <a:r>
              <a:rPr lang="en-US"/>
              <a:t>Have students complete the Turn and Talk activity on p. 158 by comparing the settings in Where Is Twister? with the settings in other stories they have read.</a:t>
            </a:r>
            <a:endParaRPr/>
          </a:p>
          <a:p>
            <a:pPr indent="-228600" lvl="0" marL="317500" rtl="0" algn="l">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Tell them to discuss in small groups.</a:t>
            </a:r>
            <a:endParaRPr/>
          </a:p>
        </p:txBody>
      </p:sp>
      <p:sp>
        <p:nvSpPr>
          <p:cNvPr id="910" name="Google Shape;910;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3" name="Google Shape;923;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When someone makes a suggestion, you can respond with accepting the idea or rejecting the idea. When you accept a suggestion, you agree to do what the person says. When you reject a suggestion, you don’t agree with what the person says. Sharing and responding to suggestions helps make our writing better.</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Open a stack book to a page with an illustration. Ask the class for suggestions about the text or illustration. Then tell students that they will make and respond to suggestions during Writing Club today. Review with students how to introduce yourself during Writing Club. Say: </a:t>
            </a:r>
            <a:r>
              <a:rPr i="1" lang="en-US"/>
              <a:t>My picture is about _____.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Then have students make suggestions using what they’ve learned about phrasing suggestions. Respond to the students’ suggestions by either accepting their suggestions or rejecting their suggestions. Model what to say in both cases. </a:t>
            </a:r>
            <a:r>
              <a:rPr i="1" lang="en-US"/>
              <a:t>Thank you for that idea, I think I will do that.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When rejecting a suggestion, repeat the same frame</a:t>
            </a:r>
            <a:r>
              <a:rPr i="1" lang="en-US"/>
              <a:t>: Thank you for that idea, but I don’t think that will work. </a:t>
            </a:r>
            <a:r>
              <a:rPr lang="en-US"/>
              <a:t>Continue modeling until students show comprehension.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complete p. 165 in the Student Interactive as time allows.</a:t>
            </a:r>
            <a:endParaRPr i="1">
              <a:latin typeface="Calibri"/>
              <a:ea typeface="Calibri"/>
              <a:cs typeface="Calibri"/>
              <a:sym typeface="Calibri"/>
            </a:endParaRPr>
          </a:p>
        </p:txBody>
      </p:sp>
      <p:sp>
        <p:nvSpPr>
          <p:cNvPr id="924" name="Google Shape;924;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6" name="Google Shape;936;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the following sentence and guide students to complete the question.</a:t>
            </a:r>
            <a:endParaRPr/>
          </a:p>
          <a:p>
            <a:pPr indent="0" lvl="0" marL="38100" rtl="0" algn="l">
              <a:lnSpc>
                <a:spcPct val="100000"/>
              </a:lnSpc>
              <a:spcBef>
                <a:spcPts val="0"/>
              </a:spcBef>
              <a:spcAft>
                <a:spcPts val="0"/>
              </a:spcAft>
              <a:buClr>
                <a:srgbClr val="000000"/>
              </a:buClr>
              <a:buSzPts val="1200"/>
              <a:buFont typeface="Arial"/>
              <a:buNone/>
            </a:pPr>
            <a:r>
              <a:rPr lang="en-US"/>
              <a:t>We lost the baseball in the bushes. </a:t>
            </a:r>
            <a:endParaRPr/>
          </a:p>
          <a:p>
            <a:pPr indent="0" lvl="0" marL="38100" rtl="0" algn="l">
              <a:lnSpc>
                <a:spcPct val="100000"/>
              </a:lnSpc>
              <a:spcBef>
                <a:spcPts val="0"/>
              </a:spcBef>
              <a:spcAft>
                <a:spcPts val="0"/>
              </a:spcAft>
              <a:buClr>
                <a:srgbClr val="000000"/>
              </a:buClr>
              <a:buSzPts val="1200"/>
              <a:buFont typeface="Arial"/>
              <a:buNone/>
            </a:pPr>
            <a:r>
              <a:rPr lang="en-US"/>
              <a:t>Which word in the sentence is an example of a plural noun?</a:t>
            </a:r>
            <a:endParaRPr/>
          </a:p>
          <a:p>
            <a:pPr indent="0" lvl="0" marL="438912" rtl="0" algn="l">
              <a:spcBef>
                <a:spcPts val="0"/>
              </a:spcBef>
              <a:spcAft>
                <a:spcPts val="0"/>
              </a:spcAft>
              <a:buNone/>
            </a:pPr>
            <a:r>
              <a:rPr lang="en-US"/>
              <a:t>A We </a:t>
            </a:r>
            <a:endParaRPr/>
          </a:p>
          <a:p>
            <a:pPr indent="0" lvl="0" marL="438912" rtl="0" algn="l">
              <a:spcBef>
                <a:spcPts val="0"/>
              </a:spcBef>
              <a:spcAft>
                <a:spcPts val="0"/>
              </a:spcAft>
              <a:buNone/>
            </a:pPr>
            <a:r>
              <a:rPr lang="en-US"/>
              <a:t>B lost </a:t>
            </a:r>
            <a:endParaRPr/>
          </a:p>
          <a:p>
            <a:pPr indent="0" lvl="0" marL="438912" rtl="0" algn="l">
              <a:spcBef>
                <a:spcPts val="0"/>
              </a:spcBef>
              <a:spcAft>
                <a:spcPts val="0"/>
              </a:spcAft>
              <a:buNone/>
            </a:pPr>
            <a:r>
              <a:rPr lang="en-US"/>
              <a:t>C baseball </a:t>
            </a:r>
            <a:endParaRPr/>
          </a:p>
          <a:p>
            <a:pPr indent="0" lvl="0" marL="438912" rtl="0" algn="l">
              <a:spcBef>
                <a:spcPts val="0"/>
              </a:spcBef>
              <a:spcAft>
                <a:spcPts val="0"/>
              </a:spcAft>
              <a:buNone/>
            </a:pPr>
            <a:r>
              <a:rPr b="1" lang="en-US"/>
              <a:t>D bushes</a:t>
            </a:r>
            <a:endParaRPr/>
          </a:p>
          <a:p>
            <a:pPr indent="-190500" lvl="0" marL="228600" rtl="0" algn="l">
              <a:spcBef>
                <a:spcPts val="0"/>
              </a:spcBef>
              <a:spcAft>
                <a:spcPts val="0"/>
              </a:spcAft>
              <a:buClr>
                <a:schemeClr val="dk1"/>
              </a:buClr>
              <a:buSzPts val="1200"/>
              <a:buFont typeface="Calibri"/>
              <a:buAutoNum type="arabicPeriod"/>
            </a:pPr>
            <a:r>
              <a:rPr lang="en-US"/>
              <a:t>Have students complete Language and Conventions, p. 27, from the Resource Download Center. </a:t>
            </a:r>
            <a:r>
              <a:rPr b="1" lang="en-US"/>
              <a:t>Click path: Table of Contents -&gt; Resource Download Center -&gt; Language and Conventions -&gt; U1 W4</a:t>
            </a:r>
            <a:endParaRPr b="1"/>
          </a:p>
          <a:p>
            <a:pPr indent="0" lvl="0" marL="438912" rtl="0" algn="l">
              <a:lnSpc>
                <a:spcPct val="100000"/>
              </a:lnSpc>
              <a:spcBef>
                <a:spcPts val="0"/>
              </a:spcBef>
              <a:spcAft>
                <a:spcPts val="0"/>
              </a:spcAft>
              <a:buClr>
                <a:srgbClr val="000000"/>
              </a:buClr>
              <a:buSzPts val="1200"/>
              <a:buFont typeface="Arial"/>
              <a:buNone/>
            </a:pPr>
            <a:r>
              <a:t/>
            </a:r>
            <a:endParaRPr b="1"/>
          </a:p>
          <a:p>
            <a:pPr indent="0" lvl="0" marL="438912" rtl="0" algn="l">
              <a:lnSpc>
                <a:spcPct val="100000"/>
              </a:lnSpc>
              <a:spcBef>
                <a:spcPts val="0"/>
              </a:spcBef>
              <a:spcAft>
                <a:spcPts val="0"/>
              </a:spcAft>
              <a:buClr>
                <a:srgbClr val="000000"/>
              </a:buClr>
              <a:buSzPts val="1200"/>
              <a:buFont typeface="Arial"/>
              <a:buNone/>
            </a:pPr>
            <a:r>
              <a:t/>
            </a:r>
            <a:endParaRPr b="1"/>
          </a:p>
        </p:txBody>
      </p:sp>
      <p:sp>
        <p:nvSpPr>
          <p:cNvPr id="937" name="Google Shape;937;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7" name="Google Shape;947;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438912" rtl="0" algn="l">
              <a:spcBef>
                <a:spcPts val="0"/>
              </a:spcBef>
              <a:spcAft>
                <a:spcPts val="0"/>
              </a:spcAft>
              <a:buClr>
                <a:schemeClr val="dk1"/>
              </a:buClr>
              <a:buSzPts val="1200"/>
              <a:buFont typeface="Arial"/>
              <a:buNone/>
            </a:pPr>
            <a:r>
              <a:t/>
            </a:r>
            <a:endParaRPr/>
          </a:p>
        </p:txBody>
      </p:sp>
      <p:sp>
        <p:nvSpPr>
          <p:cNvPr id="948" name="Google Shape;948;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the high-frequency words my, we, and make.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the word my and read it.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point to the word my and read it.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Repeat for we and make</a:t>
            </a:r>
            <a:endParaRPr>
              <a:latin typeface="Calibri"/>
              <a:ea typeface="Calibri"/>
              <a:cs typeface="Calibri"/>
              <a:sym typeface="Calibri"/>
            </a:endParaRPr>
          </a:p>
        </p:txBody>
      </p:sp>
      <p:sp>
        <p:nvSpPr>
          <p:cNvPr id="150" name="Google Shape;15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recall the Unit Essential Question: What makes a place special?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introduce them to the Weekly Question: What is fun about exploring new places?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them that exploring a new place can be fun for many different reasons. Prompt them to think about the relation between the two questions by pointing out that when you explore a new place, you can discover the things that make it special.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follow along as you turn to p. 128 of the Student Interactive and point to the picture of the family walking.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Explain that people can see a lot when they explore the woods. Then read the infographic, “Exploring the Woods.”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point to the trees in the picture of the family.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tell what kind of bug they see in the picture at bottom-right. Identify the caterpillar for those students who do not know what it is.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tell what kind of animal home is shown in the picture at bottom-left. Guide them to realize that it is a nest for baby birds.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Encourage students to ask questions about the infographic to clarify any information they do not understand.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interact with sources by coloring in response to the pictures and text on pp. 128–129.</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out the Week 4 Question: What is fun about exploring new places? Tell students that they just learned about some ways that people can have fun while exploring the woods. In the woods, there are many things to see.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them that there are other ways to have fun while exploring a new place, and there are many different new places that can be explored, in addition to the woods.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they will learn about some of these places, and about fun ways to explore them, over the week.</a:t>
            </a:r>
            <a:endParaRPr/>
          </a:p>
        </p:txBody>
      </p:sp>
      <p:sp>
        <p:nvSpPr>
          <p:cNvPr id="163" name="Google Shape;16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you are going to read aloud a realistic fiction story, “In the Mountains.” Remind them that realistic fiction stories are stories that can happen in real life.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They have characters that we could know in our everyday lives and settings that are places we could really go.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even the events in stories are things that could happen in real life.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actively listen to the story you will read aloud.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demonstrate understanding by asking and answering questions about key details in the story. Invite them to think about the setting and characters, which make the story an example of realistic fiction.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Purpose: Have students listen actively to determine where and when the story takes place.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 entire text aloud without stopping for the Think Aloud callouts.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REREAD: the text aloud, pausing to model Think Aloud strategies related to the genre.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the chart to help students identify where and when the story takes place. Say: </a:t>
            </a:r>
            <a:r>
              <a:rPr i="1" lang="en-US"/>
              <a:t>This story does not happen all in the same place. Tyler is at home at the beginning of the story. I will write this on the chart</a:t>
            </a:r>
            <a:r>
              <a:rPr lang="en-US"/>
              <a:t>. Ask: </a:t>
            </a:r>
            <a:r>
              <a:rPr i="1" lang="en-US"/>
              <a:t>Where does Tyler go? What else do we learn about the setting?</a:t>
            </a:r>
            <a:endParaRPr i="1"/>
          </a:p>
        </p:txBody>
      </p:sp>
      <p:sp>
        <p:nvSpPr>
          <p:cNvPr id="176" name="Google Shape;17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2.png"/><Relationship Id="rId7"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3.png"/><Relationship Id="rId7"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28.png"/><Relationship Id="rId7"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30.png"/><Relationship Id="rId7" Type="http://schemas.openxmlformats.org/officeDocument/2006/relationships/image" Target="../media/image7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36.png"/><Relationship Id="rId7"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37.png"/><Relationship Id="rId7"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39.png"/><Relationship Id="rId7"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42.png"/><Relationship Id="rId7"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40.png"/><Relationship Id="rId7"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46.png"/><Relationship Id="rId7"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4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48.png"/><Relationship Id="rId7"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55.png"/><Relationship Id="rId7" Type="http://schemas.openxmlformats.org/officeDocument/2006/relationships/image" Target="../media/image6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11.png"/></Relationships>
</file>

<file path=ppt/slides/_rels/slide60.xml.rels><?xml version="1.0" encoding="UTF-8" standalone="yes"?><Relationships xmlns="http://schemas.openxmlformats.org/package/2006/relationships"><Relationship Id="rId11" Type="http://schemas.openxmlformats.org/officeDocument/2006/relationships/image" Target="../media/image68.png"/><Relationship Id="rId10" Type="http://schemas.openxmlformats.org/officeDocument/2006/relationships/image" Target="../media/image66.png"/><Relationship Id="rId13" Type="http://schemas.openxmlformats.org/officeDocument/2006/relationships/image" Target="../media/image62.png"/><Relationship Id="rId12" Type="http://schemas.openxmlformats.org/officeDocument/2006/relationships/image" Target="../media/image65.png"/><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58.png"/><Relationship Id="rId14" Type="http://schemas.openxmlformats.org/officeDocument/2006/relationships/image" Target="../media/image72.png"/><Relationship Id="rId5" Type="http://schemas.openxmlformats.org/officeDocument/2006/relationships/image" Target="../media/image8.png"/><Relationship Id="rId6" Type="http://schemas.openxmlformats.org/officeDocument/2006/relationships/image" Target="../media/image61.png"/><Relationship Id="rId7" Type="http://schemas.openxmlformats.org/officeDocument/2006/relationships/image" Target="../media/image59.png"/><Relationship Id="rId8" Type="http://schemas.openxmlformats.org/officeDocument/2006/relationships/image" Target="../media/image5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6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7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6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51.png"/><Relationship Id="rId7" Type="http://schemas.openxmlformats.org/officeDocument/2006/relationships/image" Target="../media/image6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7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38" y="-2476371"/>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5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4</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descr="A picture containing clock&#10;&#10;Description automatically generated" id="189" name="Google Shape;189;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0" name="Google Shape;190;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1" name="Google Shape;191;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2" name="Google Shape;192;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3" name="Google Shape;193;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Realistic Fiction </a:t>
            </a:r>
            <a:endParaRPr b="0" i="0" sz="1400" u="none" cap="none" strike="noStrike">
              <a:solidFill>
                <a:srgbClr val="000000"/>
              </a:solidFill>
              <a:latin typeface="Century Gothic"/>
              <a:ea typeface="Century Gothic"/>
              <a:cs typeface="Century Gothic"/>
              <a:sym typeface="Century Gothic"/>
            </a:endParaRPr>
          </a:p>
        </p:txBody>
      </p:sp>
      <p:sp>
        <p:nvSpPr>
          <p:cNvPr id="194" name="Google Shape;194;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143</a:t>
            </a:r>
            <a:endParaRPr b="0" i="0" sz="1400" u="none" cap="none" strike="noStrike">
              <a:solidFill>
                <a:srgbClr val="000000"/>
              </a:solidFill>
              <a:latin typeface="Century Gothic"/>
              <a:ea typeface="Century Gothic"/>
              <a:cs typeface="Century Gothic"/>
              <a:sym typeface="Century Gothic"/>
            </a:endParaRPr>
          </a:p>
        </p:txBody>
      </p:sp>
      <p:sp>
        <p:nvSpPr>
          <p:cNvPr id="195" name="Google Shape;195;p12"/>
          <p:cNvSpPr txBox="1"/>
          <p:nvPr/>
        </p:nvSpPr>
        <p:spPr>
          <a:xfrm>
            <a:off x="8600857" y="2950001"/>
            <a:ext cx="31359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143 in your Student Interactive.</a:t>
            </a:r>
            <a:endParaRPr b="0" i="0" sz="2800" u="none" cap="none" strike="noStrike">
              <a:solidFill>
                <a:schemeClr val="dk1"/>
              </a:solidFill>
              <a:latin typeface="Century Gothic"/>
              <a:ea typeface="Century Gothic"/>
              <a:cs typeface="Century Gothic"/>
              <a:sym typeface="Century Gothic"/>
            </a:endParaRPr>
          </a:p>
        </p:txBody>
      </p:sp>
      <p:pic>
        <p:nvPicPr>
          <p:cNvPr id="196" name="Google Shape;196;p12"/>
          <p:cNvPicPr preferRelativeResize="0"/>
          <p:nvPr/>
        </p:nvPicPr>
        <p:blipFill rotWithShape="1">
          <a:blip r:embed="rId6">
            <a:alphaModFix/>
          </a:blip>
          <a:srcRect b="0" l="0" r="0" t="0"/>
          <a:stretch/>
        </p:blipFill>
        <p:spPr>
          <a:xfrm>
            <a:off x="2068079" y="1297876"/>
            <a:ext cx="5785120" cy="480401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descr="A picture containing clock&#10;&#10;Description automatically generated" id="202" name="Google Shape;202;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3" name="Google Shape;203;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4" name="Google Shape;204;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5" name="Google Shape;205;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6" name="Google Shape;206;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07" name="Google Shape;207;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142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08" name="Google Shape;208;p13"/>
          <p:cNvPicPr preferRelativeResize="0"/>
          <p:nvPr/>
        </p:nvPicPr>
        <p:blipFill rotWithShape="1">
          <a:blip r:embed="rId6">
            <a:alphaModFix/>
          </a:blip>
          <a:srcRect b="0" l="0" r="0" t="0"/>
          <a:stretch/>
        </p:blipFill>
        <p:spPr>
          <a:xfrm>
            <a:off x="6096000" y="2335801"/>
            <a:ext cx="4948236" cy="713781"/>
          </a:xfrm>
          <a:prstGeom prst="rect">
            <a:avLst/>
          </a:prstGeom>
          <a:noFill/>
          <a:ln>
            <a:noFill/>
          </a:ln>
        </p:spPr>
      </p:pic>
      <p:sp>
        <p:nvSpPr>
          <p:cNvPr id="209" name="Google Shape;209;p13"/>
          <p:cNvSpPr txBox="1"/>
          <p:nvPr/>
        </p:nvSpPr>
        <p:spPr>
          <a:xfrm>
            <a:off x="6181309" y="3302700"/>
            <a:ext cx="493227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Tell a partner about the setting in the picture</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Century Gothic"/>
              <a:ea typeface="Century Gothic"/>
              <a:cs typeface="Century Gothic"/>
              <a:sym typeface="Century Gothic"/>
            </a:endParaRPr>
          </a:p>
        </p:txBody>
      </p:sp>
      <p:pic>
        <p:nvPicPr>
          <p:cNvPr id="210" name="Google Shape;210;p13"/>
          <p:cNvPicPr preferRelativeResize="0"/>
          <p:nvPr/>
        </p:nvPicPr>
        <p:blipFill rotWithShape="1">
          <a:blip r:embed="rId7">
            <a:alphaModFix/>
          </a:blip>
          <a:srcRect b="0" l="0" r="0" t="0"/>
          <a:stretch/>
        </p:blipFill>
        <p:spPr>
          <a:xfrm>
            <a:off x="959874" y="1485589"/>
            <a:ext cx="4904220" cy="408366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descr="A picture containing clock&#10;&#10;Description automatically generated" id="216" name="Google Shape;216;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7" name="Google Shape;217;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8" name="Google Shape;218;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9" name="Google Shape;219;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0" name="Google Shape;220;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21" name="Google Shape;221;p14"/>
          <p:cNvSpPr txBox="1"/>
          <p:nvPr/>
        </p:nvSpPr>
        <p:spPr>
          <a:xfrm>
            <a:off x="3534452" y="1265200"/>
            <a:ext cx="4533369" cy="538604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3200"/>
              <a:buFont typeface="Arial"/>
              <a:buNone/>
            </a:pPr>
            <a:r>
              <a:rPr b="0" i="0" lang="en-US" sz="5400" u="none" cap="none" strike="noStrike">
                <a:solidFill>
                  <a:schemeClr val="dk1"/>
                </a:solidFill>
                <a:latin typeface="Century Gothic"/>
                <a:ea typeface="Century Gothic"/>
                <a:cs typeface="Century Gothic"/>
                <a:sym typeface="Century Gothic"/>
              </a:rPr>
              <a:t>moves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3200"/>
              <a:buFont typeface="Arial"/>
              <a:buNone/>
            </a:pPr>
            <a:r>
              <a:rPr b="0" i="0" lang="en-US" sz="5400" u="none" cap="none" strike="noStrike">
                <a:solidFill>
                  <a:schemeClr val="dk1"/>
                </a:solidFill>
                <a:latin typeface="Century Gothic"/>
                <a:ea typeface="Century Gothic"/>
                <a:cs typeface="Century Gothic"/>
                <a:sym typeface="Century Gothic"/>
              </a:rPr>
              <a:t>moved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
        <p:nvSpPr>
          <p:cNvPr id="222" name="Google Shape;222;p14"/>
          <p:cNvSpPr/>
          <p:nvPr/>
        </p:nvSpPr>
        <p:spPr>
          <a:xfrm>
            <a:off x="6587402" y="2397501"/>
            <a:ext cx="452225" cy="445908"/>
          </a:xfrm>
          <a:prstGeom prst="ellipse">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3" name="Google Shape;223;p14"/>
          <p:cNvSpPr/>
          <p:nvPr/>
        </p:nvSpPr>
        <p:spPr>
          <a:xfrm>
            <a:off x="6058422" y="3837659"/>
            <a:ext cx="1093940" cy="809498"/>
          </a:xfrm>
          <a:prstGeom prst="ellipse">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descr="A picture containing clock&#10;&#10;Description automatically generated" id="229" name="Google Shape;229;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0" name="Google Shape;230;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1" name="Google Shape;231;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2" name="Google Shape;232;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3" name="Google Shape;233;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34" name="Google Shape;234;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159</a:t>
            </a:r>
            <a:endParaRPr b="0" i="0" sz="1400" u="none" cap="none" strike="noStrike">
              <a:solidFill>
                <a:srgbClr val="000000"/>
              </a:solidFill>
              <a:latin typeface="Century Gothic"/>
              <a:ea typeface="Century Gothic"/>
              <a:cs typeface="Century Gothic"/>
              <a:sym typeface="Century Gothic"/>
            </a:endParaRPr>
          </a:p>
        </p:txBody>
      </p:sp>
      <p:sp>
        <p:nvSpPr>
          <p:cNvPr id="235" name="Google Shape;235;p57"/>
          <p:cNvSpPr txBox="1"/>
          <p:nvPr/>
        </p:nvSpPr>
        <p:spPr>
          <a:xfrm>
            <a:off x="7965248" y="2658382"/>
            <a:ext cx="39864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Underline</a:t>
            </a:r>
            <a:r>
              <a:rPr b="0" i="0" lang="en-US" sz="3200" u="none" cap="none" strike="noStrike">
                <a:solidFill>
                  <a:schemeClr val="dk1"/>
                </a:solidFill>
                <a:latin typeface="Century Gothic"/>
                <a:ea typeface="Century Gothic"/>
                <a:cs typeface="Century Gothic"/>
                <a:sym typeface="Century Gothic"/>
              </a:rPr>
              <a:t> on page 159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36" name="Google Shape;236;p57"/>
          <p:cNvPicPr preferRelativeResize="0"/>
          <p:nvPr/>
        </p:nvPicPr>
        <p:blipFill rotWithShape="1">
          <a:blip r:embed="rId6">
            <a:alphaModFix/>
          </a:blip>
          <a:srcRect b="0" l="0" r="0" t="0"/>
          <a:stretch/>
        </p:blipFill>
        <p:spPr>
          <a:xfrm>
            <a:off x="1698863" y="1297873"/>
            <a:ext cx="6009368" cy="501795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descr="A picture containing clock&#10;&#10;Description automatically generated" id="242" name="Google Shape;242;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3" name="Google Shape;243;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4" name="Google Shape;244;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5" name="Google Shape;245;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6" name="Google Shape;246;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id="247" name="Google Shape;247;p15"/>
          <p:cNvPicPr preferRelativeResize="0"/>
          <p:nvPr/>
        </p:nvPicPr>
        <p:blipFill rotWithShape="1">
          <a:blip r:embed="rId6">
            <a:alphaModFix/>
          </a:blip>
          <a:srcRect b="0" l="0" r="0" t="0"/>
          <a:stretch/>
        </p:blipFill>
        <p:spPr>
          <a:xfrm>
            <a:off x="2527494" y="1322451"/>
            <a:ext cx="6781800" cy="47339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descr="A picture containing clock&#10;&#10;Description automatically generated" id="253" name="Google Shape;253;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4" name="Google Shape;254;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5" name="Google Shape;255;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6" name="Google Shape;256;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7" name="Google Shape;257;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3600" u="none" cap="none" strike="noStrike">
              <a:solidFill>
                <a:schemeClr val="lt1"/>
              </a:solidFill>
              <a:latin typeface="Century Gothic"/>
              <a:ea typeface="Century Gothic"/>
              <a:cs typeface="Century Gothic"/>
              <a:sym typeface="Century Gothic"/>
            </a:endParaRPr>
          </a:p>
        </p:txBody>
      </p:sp>
      <p:sp>
        <p:nvSpPr>
          <p:cNvPr id="258" name="Google Shape;258;p2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163</a:t>
            </a:r>
            <a:endParaRPr b="0" i="0" sz="1400" u="none" cap="none" strike="noStrike">
              <a:solidFill>
                <a:srgbClr val="000000"/>
              </a:solidFill>
              <a:latin typeface="Century Gothic"/>
              <a:ea typeface="Century Gothic"/>
              <a:cs typeface="Century Gothic"/>
              <a:sym typeface="Century Gothic"/>
            </a:endParaRPr>
          </a:p>
        </p:txBody>
      </p:sp>
      <p:sp>
        <p:nvSpPr>
          <p:cNvPr id="259" name="Google Shape;259;p25"/>
          <p:cNvSpPr txBox="1"/>
          <p:nvPr/>
        </p:nvSpPr>
        <p:spPr>
          <a:xfrm>
            <a:off x="8471758" y="2627399"/>
            <a:ext cx="3637200" cy="224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163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a:t>
            </a:r>
            <a:endParaRPr b="0" i="0" sz="2800" u="none" cap="none" strike="noStrike">
              <a:solidFill>
                <a:schemeClr val="dk1"/>
              </a:solidFill>
              <a:latin typeface="Century Gothic"/>
              <a:ea typeface="Century Gothic"/>
              <a:cs typeface="Century Gothic"/>
              <a:sym typeface="Century Gothic"/>
            </a:endParaRPr>
          </a:p>
        </p:txBody>
      </p:sp>
      <p:pic>
        <p:nvPicPr>
          <p:cNvPr id="260" name="Google Shape;260;p25"/>
          <p:cNvPicPr preferRelativeResize="0"/>
          <p:nvPr/>
        </p:nvPicPr>
        <p:blipFill rotWithShape="1">
          <a:blip r:embed="rId6">
            <a:alphaModFix/>
          </a:blip>
          <a:srcRect b="0" l="0" r="0" t="0"/>
          <a:stretch/>
        </p:blipFill>
        <p:spPr>
          <a:xfrm>
            <a:off x="1716300" y="1297875"/>
            <a:ext cx="6142600" cy="50770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descr="A picture containing clock&#10;&#10;Description automatically generated" id="266" name="Google Shape;266;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7" name="Google Shape;267;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8" name="Google Shape;268;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9" name="Google Shape;269;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0" name="Google Shape;270;p3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71" name="Google Shape;271;p32"/>
          <p:cNvSpPr txBox="1"/>
          <p:nvPr/>
        </p:nvSpPr>
        <p:spPr>
          <a:xfrm>
            <a:off x="3663959" y="1803658"/>
            <a:ext cx="7560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What</a:t>
            </a:r>
            <a:r>
              <a:rPr b="0" i="0" lang="en-US" sz="3200" u="none" cap="none" strike="noStrike">
                <a:solidFill>
                  <a:schemeClr val="dk1"/>
                </a:solidFill>
                <a:latin typeface="Century Gothic"/>
                <a:ea typeface="Century Gothic"/>
                <a:cs typeface="Century Gothic"/>
                <a:sym typeface="Century Gothic"/>
              </a:rPr>
              <a:t> type of book did you choose</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Why</a:t>
            </a:r>
            <a:r>
              <a:rPr b="0" i="0" lang="en-US" sz="3200" u="none" cap="none" strike="noStrike">
                <a:solidFill>
                  <a:schemeClr val="dk1"/>
                </a:solidFill>
                <a:latin typeface="Century Gothic"/>
                <a:ea typeface="Century Gothic"/>
                <a:cs typeface="Century Gothic"/>
                <a:sym typeface="Century Gothic"/>
              </a:rPr>
              <a:t> did you pick that topic</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descr="Books outline" id="272" name="Google Shape;272;p32"/>
          <p:cNvPicPr preferRelativeResize="0"/>
          <p:nvPr/>
        </p:nvPicPr>
        <p:blipFill rotWithShape="1">
          <a:blip r:embed="rId6">
            <a:alphaModFix/>
          </a:blip>
          <a:srcRect b="0" l="0" r="0" t="0"/>
          <a:stretch/>
        </p:blipFill>
        <p:spPr>
          <a:xfrm>
            <a:off x="8740492" y="3383979"/>
            <a:ext cx="2429785" cy="2429785"/>
          </a:xfrm>
          <a:prstGeom prst="rect">
            <a:avLst/>
          </a:prstGeom>
          <a:noFill/>
          <a:ln>
            <a:noFill/>
          </a:ln>
        </p:spPr>
      </p:pic>
      <p:pic>
        <p:nvPicPr>
          <p:cNvPr id="273" name="Google Shape;273;p32"/>
          <p:cNvPicPr preferRelativeResize="0"/>
          <p:nvPr/>
        </p:nvPicPr>
        <p:blipFill rotWithShape="1">
          <a:blip r:embed="rId7">
            <a:alphaModFix/>
          </a:blip>
          <a:srcRect b="0" l="0" r="0" t="0"/>
          <a:stretch/>
        </p:blipFill>
        <p:spPr>
          <a:xfrm>
            <a:off x="666602" y="1861835"/>
            <a:ext cx="2997357" cy="450258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descr="A picture containing clock&#10;&#10;Description automatically generated" id="279" name="Google Shape;279;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0" name="Google Shape;280;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1" name="Google Shape;281;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2" name="Google Shape;282;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3" name="Google Shape;283;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84" name="Google Shape;284;p19"/>
          <p:cNvSpPr/>
          <p:nvPr/>
        </p:nvSpPr>
        <p:spPr>
          <a:xfrm>
            <a:off x="2814358" y="1227309"/>
            <a:ext cx="1578073" cy="1592825"/>
          </a:xfrm>
          <a:prstGeom prst="ellipse">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5" name="Google Shape;285;p19"/>
          <p:cNvSpPr/>
          <p:nvPr/>
        </p:nvSpPr>
        <p:spPr>
          <a:xfrm>
            <a:off x="4808175" y="1227310"/>
            <a:ext cx="1578073" cy="1592825"/>
          </a:xfrm>
          <a:prstGeom prst="ellipse">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6" name="Google Shape;286;p19"/>
          <p:cNvSpPr/>
          <p:nvPr/>
        </p:nvSpPr>
        <p:spPr>
          <a:xfrm>
            <a:off x="6775479" y="1237423"/>
            <a:ext cx="1578073" cy="1592825"/>
          </a:xfrm>
          <a:prstGeom prst="ellipse">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7" name="Google Shape;287;p19"/>
          <p:cNvSpPr/>
          <p:nvPr/>
        </p:nvSpPr>
        <p:spPr>
          <a:xfrm>
            <a:off x="3618139" y="3113018"/>
            <a:ext cx="1755058" cy="1592825"/>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8" name="Google Shape;288;p19"/>
          <p:cNvSpPr/>
          <p:nvPr/>
        </p:nvSpPr>
        <p:spPr>
          <a:xfrm>
            <a:off x="6018341" y="3113019"/>
            <a:ext cx="1755058" cy="1592825"/>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9" name="Google Shape;289;p19"/>
          <p:cNvSpPr/>
          <p:nvPr/>
        </p:nvSpPr>
        <p:spPr>
          <a:xfrm>
            <a:off x="4818240" y="4823562"/>
            <a:ext cx="1755058" cy="1688333"/>
          </a:xfrm>
          <a:prstGeom prst="triangle">
            <a:avLst>
              <a:gd fmla="val 50000"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descr="A picture containing drawing, lamp&#10;&#10;Description automatically generated" id="294" name="Google Shape;294;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95" name="Google Shape;295;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96" name="Google Shape;296;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97" name="Google Shape;297;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98" name="Google Shape;298;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99" name="Google Shape;299;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descr="A picture containing clock&#10;&#10;Description automatically generated" id="305" name="Google Shape;305;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6" name="Google Shape;306;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7" name="Google Shape;307;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8" name="Google Shape;308;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9" name="Google Shape;309;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id="310" name="Google Shape;310;p21"/>
          <p:cNvPicPr preferRelativeResize="0"/>
          <p:nvPr/>
        </p:nvPicPr>
        <p:blipFill rotWithShape="1">
          <a:blip r:embed="rId6">
            <a:alphaModFix/>
          </a:blip>
          <a:srcRect b="0" l="0" r="0" t="0"/>
          <a:stretch/>
        </p:blipFill>
        <p:spPr>
          <a:xfrm>
            <a:off x="1043422" y="1450271"/>
            <a:ext cx="3012840" cy="44738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11" name="Google Shape;311;p2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132</a:t>
            </a:r>
            <a:endParaRPr b="0" i="0" sz="1400" u="none" cap="none" strike="noStrike">
              <a:solidFill>
                <a:srgbClr val="000000"/>
              </a:solidFill>
              <a:latin typeface="Century Gothic"/>
              <a:ea typeface="Century Gothic"/>
              <a:cs typeface="Century Gothic"/>
              <a:sym typeface="Century Gothic"/>
            </a:endParaRPr>
          </a:p>
        </p:txBody>
      </p:sp>
      <p:grpSp>
        <p:nvGrpSpPr>
          <p:cNvPr id="312" name="Google Shape;312;p21"/>
          <p:cNvGrpSpPr/>
          <p:nvPr/>
        </p:nvGrpSpPr>
        <p:grpSpPr>
          <a:xfrm>
            <a:off x="4545279" y="2256470"/>
            <a:ext cx="7473965" cy="2345067"/>
            <a:chOff x="4717925" y="2269775"/>
            <a:chExt cx="7321674" cy="2297284"/>
          </a:xfrm>
        </p:grpSpPr>
        <p:pic>
          <p:nvPicPr>
            <p:cNvPr id="313" name="Google Shape;313;p21"/>
            <p:cNvPicPr preferRelativeResize="0"/>
            <p:nvPr/>
          </p:nvPicPr>
          <p:blipFill rotWithShape="1">
            <a:blip r:embed="rId7">
              <a:alphaModFix/>
            </a:blip>
            <a:srcRect b="0" l="0" r="0" t="0"/>
            <a:stretch/>
          </p:blipFill>
          <p:spPr>
            <a:xfrm>
              <a:off x="4887237" y="2290948"/>
              <a:ext cx="7152362" cy="2276111"/>
            </a:xfrm>
            <a:prstGeom prst="rect">
              <a:avLst/>
            </a:prstGeom>
            <a:noFill/>
            <a:ln>
              <a:noFill/>
            </a:ln>
          </p:spPr>
        </p:pic>
        <p:sp>
          <p:nvSpPr>
            <p:cNvPr id="314" name="Google Shape;314;p21"/>
            <p:cNvSpPr/>
            <p:nvPr/>
          </p:nvSpPr>
          <p:spPr>
            <a:xfrm>
              <a:off x="4717925" y="2269775"/>
              <a:ext cx="2350800" cy="583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descr="A picture containing clock&#10;&#10;Description automatically generated" id="320" name="Google Shape;320;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1" name="Google Shape;321;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2" name="Google Shape;322;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3" name="Google Shape;323;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4" name="Google Shape;324;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25" name="Google Shape;325;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132</a:t>
            </a:r>
            <a:endParaRPr b="0" i="0" sz="1400" u="none" cap="none" strike="noStrike">
              <a:solidFill>
                <a:srgbClr val="000000"/>
              </a:solidFill>
              <a:latin typeface="Century Gothic"/>
              <a:ea typeface="Century Gothic"/>
              <a:cs typeface="Century Gothic"/>
              <a:sym typeface="Century Gothic"/>
            </a:endParaRPr>
          </a:p>
        </p:txBody>
      </p:sp>
      <p:sp>
        <p:nvSpPr>
          <p:cNvPr id="326" name="Google Shape;326;p22"/>
          <p:cNvSpPr txBox="1"/>
          <p:nvPr/>
        </p:nvSpPr>
        <p:spPr>
          <a:xfrm>
            <a:off x="8218049" y="2387845"/>
            <a:ext cx="4112100" cy="317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a:p>
            <a:pPr indent="-158750" lvl="0" marL="285750" marR="0" rtl="0" algn="l">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p:txBody>
      </p:sp>
      <p:pic>
        <p:nvPicPr>
          <p:cNvPr id="327" name="Google Shape;327;p22"/>
          <p:cNvPicPr preferRelativeResize="0"/>
          <p:nvPr/>
        </p:nvPicPr>
        <p:blipFill rotWithShape="1">
          <a:blip r:embed="rId6">
            <a:alphaModFix/>
          </a:blip>
          <a:srcRect b="0" l="0" r="0" t="0"/>
          <a:stretch/>
        </p:blipFill>
        <p:spPr>
          <a:xfrm>
            <a:off x="1854637" y="1210936"/>
            <a:ext cx="6048547" cy="497032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descr="A picture containing clock&#10;&#10;Description automatically generated" id="333" name="Google Shape;333;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4" name="Google Shape;334;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5" name="Google Shape;335;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6" name="Google Shape;336;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7" name="Google Shape;337;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38" name="Google Shape;338;p23"/>
          <p:cNvSpPr txBox="1"/>
          <p:nvPr/>
        </p:nvSpPr>
        <p:spPr>
          <a:xfrm>
            <a:off x="989105"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my</a:t>
            </a:r>
            <a:endParaRPr b="0" i="0" sz="1400" u="none" cap="none" strike="noStrike">
              <a:solidFill>
                <a:srgbClr val="000000"/>
              </a:solidFill>
              <a:latin typeface="Century Gothic"/>
              <a:ea typeface="Century Gothic"/>
              <a:cs typeface="Century Gothic"/>
              <a:sym typeface="Century Gothic"/>
            </a:endParaRPr>
          </a:p>
        </p:txBody>
      </p:sp>
      <p:sp>
        <p:nvSpPr>
          <p:cNvPr id="339" name="Google Shape;339;p23"/>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we</a:t>
            </a:r>
            <a:endParaRPr b="0" i="0" sz="1400" u="none" cap="none" strike="noStrike">
              <a:solidFill>
                <a:srgbClr val="000000"/>
              </a:solidFill>
              <a:latin typeface="Century Gothic"/>
              <a:ea typeface="Century Gothic"/>
              <a:cs typeface="Century Gothic"/>
              <a:sym typeface="Century Gothic"/>
            </a:endParaRPr>
          </a:p>
        </p:txBody>
      </p:sp>
      <p:sp>
        <p:nvSpPr>
          <p:cNvPr id="340" name="Google Shape;340;p23"/>
          <p:cNvSpPr txBox="1"/>
          <p:nvPr/>
        </p:nvSpPr>
        <p:spPr>
          <a:xfrm>
            <a:off x="8002497" y="2541965"/>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make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descr="A picture containing clock&#10;&#10;Description automatically generated" id="346" name="Google Shape;346;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7" name="Google Shape;347;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8" name="Google Shape;348;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9" name="Google Shape;349;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0" name="Google Shape;350;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51" name="Google Shape;351;p24"/>
          <p:cNvSpPr txBox="1"/>
          <p:nvPr/>
        </p:nvSpPr>
        <p:spPr>
          <a:xfrm>
            <a:off x="1119188" y="2496386"/>
            <a:ext cx="4219559"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chasing</a:t>
            </a:r>
            <a:endParaRPr b="0" i="0" sz="1400" u="none" cap="none" strike="noStrike">
              <a:solidFill>
                <a:srgbClr val="000000"/>
              </a:solidFill>
              <a:latin typeface="Century Gothic"/>
              <a:ea typeface="Century Gothic"/>
              <a:cs typeface="Century Gothic"/>
              <a:sym typeface="Century Gothic"/>
            </a:endParaRPr>
          </a:p>
        </p:txBody>
      </p:sp>
      <p:sp>
        <p:nvSpPr>
          <p:cNvPr id="352" name="Google Shape;352;p24"/>
          <p:cNvSpPr txBox="1"/>
          <p:nvPr/>
        </p:nvSpPr>
        <p:spPr>
          <a:xfrm>
            <a:off x="1119188" y="3723979"/>
            <a:ext cx="4219548"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slips</a:t>
            </a:r>
            <a:endParaRPr b="0" i="0" sz="1400" u="none" cap="none" strike="noStrike">
              <a:solidFill>
                <a:srgbClr val="000000"/>
              </a:solidFill>
              <a:latin typeface="Century Gothic"/>
              <a:ea typeface="Century Gothic"/>
              <a:cs typeface="Century Gothic"/>
              <a:sym typeface="Century Gothic"/>
            </a:endParaRPr>
          </a:p>
        </p:txBody>
      </p:sp>
      <p:sp>
        <p:nvSpPr>
          <p:cNvPr id="353" name="Google Shape;353;p24"/>
          <p:cNvSpPr txBox="1"/>
          <p:nvPr/>
        </p:nvSpPr>
        <p:spPr>
          <a:xfrm>
            <a:off x="5967425" y="2535252"/>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scrambles</a:t>
            </a:r>
            <a:endParaRPr b="0" i="0" sz="1400" u="none" cap="none" strike="noStrike">
              <a:solidFill>
                <a:srgbClr val="000000"/>
              </a:solidFill>
              <a:latin typeface="Century Gothic"/>
              <a:ea typeface="Century Gothic"/>
              <a:cs typeface="Century Gothic"/>
              <a:sym typeface="Century Gothic"/>
            </a:endParaRPr>
          </a:p>
        </p:txBody>
      </p:sp>
      <p:sp>
        <p:nvSpPr>
          <p:cNvPr id="354" name="Google Shape;354;p24"/>
          <p:cNvSpPr txBox="1"/>
          <p:nvPr/>
        </p:nvSpPr>
        <p:spPr>
          <a:xfrm>
            <a:off x="5967425" y="3749362"/>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follows</a:t>
            </a:r>
            <a:endParaRPr b="0" i="0" sz="1400" u="none" cap="none" strike="noStrike">
              <a:solidFill>
                <a:srgbClr val="000000"/>
              </a:solidFill>
              <a:latin typeface="Century Gothic"/>
              <a:ea typeface="Century Gothic"/>
              <a:cs typeface="Century Gothic"/>
              <a:sym typeface="Century Gothic"/>
            </a:endParaRPr>
          </a:p>
        </p:txBody>
      </p:sp>
      <p:sp>
        <p:nvSpPr>
          <p:cNvPr id="355" name="Google Shape;355;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144,145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descr="A picture containing clock&#10;&#10;Description automatically generated" id="361" name="Google Shape;361;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2" name="Google Shape;362;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3" name="Google Shape;363;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4" name="Google Shape;364;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5" name="Google Shape;365;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Print Awareness</a:t>
            </a:r>
            <a:endParaRPr b="0" i="0" sz="1400" u="none" cap="none" strike="noStrike">
              <a:solidFill>
                <a:srgbClr val="000000"/>
              </a:solidFill>
              <a:latin typeface="Century Gothic"/>
              <a:ea typeface="Century Gothic"/>
              <a:cs typeface="Century Gothic"/>
              <a:sym typeface="Century Gothic"/>
            </a:endParaRPr>
          </a:p>
        </p:txBody>
      </p:sp>
      <p:sp>
        <p:nvSpPr>
          <p:cNvPr id="366" name="Google Shape;366;p2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145</a:t>
            </a:r>
            <a:endParaRPr b="0" i="0" sz="1400" u="none" cap="none" strike="noStrike">
              <a:solidFill>
                <a:srgbClr val="000000"/>
              </a:solidFill>
              <a:latin typeface="Century Gothic"/>
              <a:ea typeface="Century Gothic"/>
              <a:cs typeface="Century Gothic"/>
              <a:sym typeface="Century Gothic"/>
            </a:endParaRPr>
          </a:p>
        </p:txBody>
      </p:sp>
      <p:sp>
        <p:nvSpPr>
          <p:cNvPr id="367" name="Google Shape;367;p26"/>
          <p:cNvSpPr txBox="1"/>
          <p:nvPr/>
        </p:nvSpPr>
        <p:spPr>
          <a:xfrm>
            <a:off x="8887854" y="2563878"/>
            <a:ext cx="2997358" cy="26776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145 in your Student Interactive.</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a:p>
            <a:pPr indent="-158750" lvl="0" marL="285750" marR="0" rtl="0" algn="l">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p:txBody>
      </p:sp>
      <p:pic>
        <p:nvPicPr>
          <p:cNvPr id="368" name="Google Shape;368;p26"/>
          <p:cNvPicPr preferRelativeResize="0"/>
          <p:nvPr/>
        </p:nvPicPr>
        <p:blipFill rotWithShape="1">
          <a:blip r:embed="rId6">
            <a:alphaModFix/>
          </a:blip>
          <a:srcRect b="0" l="0" r="0" t="0"/>
          <a:stretch/>
        </p:blipFill>
        <p:spPr>
          <a:xfrm>
            <a:off x="2654636" y="1431301"/>
            <a:ext cx="5775952" cy="47728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descr="A picture containing clock&#10;&#10;Description automatically generated" id="374" name="Google Shape;374;g251f071b4aa_0_57"/>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375" name="Google Shape;375;g251f071b4aa_0_57"/>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376" name="Google Shape;376;g251f071b4aa_0_57"/>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377" name="Google Shape;377;g251f071b4aa_0_57"/>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378" name="Google Shape;378;g251f071b4aa_0_57"/>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sp>
        <p:nvSpPr>
          <p:cNvPr id="379" name="Google Shape;379;g251f071b4aa_0_57"/>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145</a:t>
            </a:r>
            <a:endParaRPr b="0" i="0" sz="1400" u="none" cap="none" strike="noStrike">
              <a:solidFill>
                <a:srgbClr val="000000"/>
              </a:solidFill>
              <a:latin typeface="Century Gothic"/>
              <a:ea typeface="Century Gothic"/>
              <a:cs typeface="Century Gothic"/>
              <a:sym typeface="Century Gothic"/>
            </a:endParaRPr>
          </a:p>
        </p:txBody>
      </p:sp>
      <p:sp>
        <p:nvSpPr>
          <p:cNvPr id="380" name="Google Shape;380;g251f071b4aa_0_57"/>
          <p:cNvSpPr txBox="1"/>
          <p:nvPr/>
        </p:nvSpPr>
        <p:spPr>
          <a:xfrm>
            <a:off x="8887854" y="2563878"/>
            <a:ext cx="29973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145 in your Student Interactive.</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a:p>
            <a:pPr indent="-158750" lvl="0" marL="285750" marR="0" rtl="0" algn="l">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p:txBody>
      </p:sp>
      <p:pic>
        <p:nvPicPr>
          <p:cNvPr id="381" name="Google Shape;381;g251f071b4aa_0_57"/>
          <p:cNvPicPr preferRelativeResize="0"/>
          <p:nvPr/>
        </p:nvPicPr>
        <p:blipFill rotWithShape="1">
          <a:blip r:embed="rId6">
            <a:alphaModFix/>
          </a:blip>
          <a:srcRect b="0" l="0" r="0" t="0"/>
          <a:stretch/>
        </p:blipFill>
        <p:spPr>
          <a:xfrm>
            <a:off x="2654636" y="1431301"/>
            <a:ext cx="5775952" cy="47728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descr="A picture containing clock&#10;&#10;Description automatically generated" id="387" name="Google Shape;387;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8" name="Google Shape;388;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9" name="Google Shape;389;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0" name="Google Shape;390;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1" name="Google Shape;391;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Where Is Twister</a:t>
            </a:r>
            <a:r>
              <a:rPr b="0" i="0" lang="en-US" sz="40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392" name="Google Shape;392;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145,146</a:t>
            </a:r>
            <a:endParaRPr b="0" i="0" sz="1400" u="none" cap="none" strike="noStrike">
              <a:solidFill>
                <a:srgbClr val="000000"/>
              </a:solidFill>
              <a:latin typeface="Century Gothic"/>
              <a:ea typeface="Century Gothic"/>
              <a:cs typeface="Century Gothic"/>
              <a:sym typeface="Century Gothic"/>
            </a:endParaRPr>
          </a:p>
        </p:txBody>
      </p:sp>
      <p:pic>
        <p:nvPicPr>
          <p:cNvPr id="393" name="Google Shape;393;p28"/>
          <p:cNvPicPr preferRelativeResize="0"/>
          <p:nvPr/>
        </p:nvPicPr>
        <p:blipFill rotWithShape="1">
          <a:blip r:embed="rId6">
            <a:alphaModFix/>
          </a:blip>
          <a:srcRect b="0" l="0" r="0" t="0"/>
          <a:stretch/>
        </p:blipFill>
        <p:spPr>
          <a:xfrm>
            <a:off x="461475" y="1598925"/>
            <a:ext cx="9373949" cy="38323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94" name="Google Shape;394;p28"/>
          <p:cNvPicPr preferRelativeResize="0"/>
          <p:nvPr/>
        </p:nvPicPr>
        <p:blipFill rotWithShape="1">
          <a:blip r:embed="rId7">
            <a:alphaModFix/>
          </a:blip>
          <a:srcRect b="0" l="0" r="0" t="0"/>
          <a:stretch/>
        </p:blipFill>
        <p:spPr>
          <a:xfrm flipH="1">
            <a:off x="9704207" y="2352926"/>
            <a:ext cx="2997357" cy="23431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descr="A picture containing clock&#10;&#10;Description automatically generated" id="400" name="Google Shape;400;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1" name="Google Shape;401;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2" name="Google Shape;402;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3" name="Google Shape;403;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4" name="Google Shape;404;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Where Is Twister</a:t>
            </a:r>
            <a:r>
              <a:rPr b="0" i="0" lang="en-US" sz="40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05" name="Google Shape;405;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147,148</a:t>
            </a:r>
            <a:endParaRPr b="0" i="0" sz="1400" u="none" cap="none" strike="noStrike">
              <a:solidFill>
                <a:srgbClr val="000000"/>
              </a:solidFill>
              <a:latin typeface="Century Gothic"/>
              <a:ea typeface="Century Gothic"/>
              <a:cs typeface="Century Gothic"/>
              <a:sym typeface="Century Gothic"/>
            </a:endParaRPr>
          </a:p>
        </p:txBody>
      </p:sp>
      <p:pic>
        <p:nvPicPr>
          <p:cNvPr id="406" name="Google Shape;406;p29"/>
          <p:cNvPicPr preferRelativeResize="0"/>
          <p:nvPr/>
        </p:nvPicPr>
        <p:blipFill rotWithShape="1">
          <a:blip r:embed="rId6">
            <a:alphaModFix/>
          </a:blip>
          <a:srcRect b="0" l="0" r="0" t="0"/>
          <a:stretch/>
        </p:blipFill>
        <p:spPr>
          <a:xfrm>
            <a:off x="1138237" y="1415555"/>
            <a:ext cx="9915525" cy="40957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descr="A picture containing clock&#10;&#10;Description automatically generated" id="412" name="Google Shape;412;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3" name="Google Shape;413;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4" name="Google Shape;414;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5" name="Google Shape;415;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6" name="Google Shape;416;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Where Is Twister</a:t>
            </a:r>
            <a:r>
              <a:rPr b="0" i="0" lang="en-US" sz="4000" u="none" cap="none" strike="noStrike">
                <a:solidFill>
                  <a:schemeClr val="lt1"/>
                </a:solidFill>
                <a:latin typeface="Arial"/>
                <a:ea typeface="Arial"/>
                <a:cs typeface="Arial"/>
                <a:sym typeface="Arial"/>
              </a:rPr>
              <a:t>?</a:t>
            </a:r>
            <a:endParaRPr b="0" i="0" sz="1400" u="none" cap="none" strike="noStrike">
              <a:solidFill>
                <a:srgbClr val="000000"/>
              </a:solidFill>
              <a:latin typeface="Century Gothic"/>
              <a:ea typeface="Century Gothic"/>
              <a:cs typeface="Century Gothic"/>
              <a:sym typeface="Century Gothic"/>
            </a:endParaRPr>
          </a:p>
        </p:txBody>
      </p:sp>
      <p:sp>
        <p:nvSpPr>
          <p:cNvPr id="417" name="Google Shape;417;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149,150</a:t>
            </a:r>
            <a:endParaRPr b="0" i="0" sz="1400" u="none" cap="none" strike="noStrike">
              <a:solidFill>
                <a:srgbClr val="000000"/>
              </a:solidFill>
              <a:latin typeface="Century Gothic"/>
              <a:ea typeface="Century Gothic"/>
              <a:cs typeface="Century Gothic"/>
              <a:sym typeface="Century Gothic"/>
            </a:endParaRPr>
          </a:p>
        </p:txBody>
      </p:sp>
      <p:pic>
        <p:nvPicPr>
          <p:cNvPr id="418" name="Google Shape;418;p30"/>
          <p:cNvPicPr preferRelativeResize="0"/>
          <p:nvPr/>
        </p:nvPicPr>
        <p:blipFill rotWithShape="1">
          <a:blip r:embed="rId6">
            <a:alphaModFix/>
          </a:blip>
          <a:srcRect b="0" l="0" r="0" t="0"/>
          <a:stretch/>
        </p:blipFill>
        <p:spPr>
          <a:xfrm>
            <a:off x="2898900" y="1827449"/>
            <a:ext cx="8742026" cy="35637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19" name="Google Shape;419;p30"/>
          <p:cNvPicPr preferRelativeResize="0"/>
          <p:nvPr/>
        </p:nvPicPr>
        <p:blipFill rotWithShape="1">
          <a:blip r:embed="rId7">
            <a:alphaModFix/>
          </a:blip>
          <a:srcRect b="0" l="0" r="0" t="0"/>
          <a:stretch/>
        </p:blipFill>
        <p:spPr>
          <a:xfrm>
            <a:off x="-177571" y="2258466"/>
            <a:ext cx="3237257" cy="234106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descr="A picture containing clock&#10;&#10;Description automatically generated" id="425" name="Google Shape;425;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6" name="Google Shape;426;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7" name="Google Shape;427;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8" name="Google Shape;428;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9" name="Google Shape;429;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Where Is Twister</a:t>
            </a:r>
            <a:r>
              <a:rPr b="0" i="0" lang="en-US" sz="4000" u="none" cap="none" strike="noStrike">
                <a:solidFill>
                  <a:schemeClr val="lt1"/>
                </a:solidFill>
                <a:latin typeface="Arial"/>
                <a:ea typeface="Arial"/>
                <a:cs typeface="Arial"/>
                <a:sym typeface="Arial"/>
              </a:rPr>
              <a:t>?</a:t>
            </a:r>
            <a:endParaRPr b="0" i="0" sz="1400" u="none" cap="none" strike="noStrike">
              <a:solidFill>
                <a:srgbClr val="000000"/>
              </a:solidFill>
              <a:latin typeface="Century Gothic"/>
              <a:ea typeface="Century Gothic"/>
              <a:cs typeface="Century Gothic"/>
              <a:sym typeface="Century Gothic"/>
            </a:endParaRPr>
          </a:p>
        </p:txBody>
      </p:sp>
      <p:sp>
        <p:nvSpPr>
          <p:cNvPr id="430" name="Google Shape;430;p3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151,152</a:t>
            </a:r>
            <a:endParaRPr b="0" i="0" sz="1400" u="none" cap="none" strike="noStrike">
              <a:solidFill>
                <a:srgbClr val="000000"/>
              </a:solidFill>
              <a:latin typeface="Century Gothic"/>
              <a:ea typeface="Century Gothic"/>
              <a:cs typeface="Century Gothic"/>
              <a:sym typeface="Century Gothic"/>
            </a:endParaRPr>
          </a:p>
        </p:txBody>
      </p:sp>
      <p:pic>
        <p:nvPicPr>
          <p:cNvPr id="431" name="Google Shape;431;p31"/>
          <p:cNvPicPr preferRelativeResize="0"/>
          <p:nvPr/>
        </p:nvPicPr>
        <p:blipFill rotWithShape="1">
          <a:blip r:embed="rId6">
            <a:alphaModFix/>
          </a:blip>
          <a:srcRect b="0" l="0" r="0" t="0"/>
          <a:stretch/>
        </p:blipFill>
        <p:spPr>
          <a:xfrm>
            <a:off x="1123950" y="1655826"/>
            <a:ext cx="9944100" cy="40671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descr="A picture containing clock&#10;&#10;Description automatically generated" id="437" name="Google Shape;437;g216d5158540_0_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438" name="Google Shape;438;g216d5158540_0_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439" name="Google Shape;439;g216d5158540_0_8"/>
          <p:cNvPicPr preferRelativeResize="0"/>
          <p:nvPr/>
        </p:nvPicPr>
        <p:blipFill rotWithShape="1">
          <a:blip r:embed="rId5">
            <a:alphaModFix/>
          </a:blip>
          <a:srcRect b="11557" l="5778" r="5313" t="0"/>
          <a:stretch/>
        </p:blipFill>
        <p:spPr>
          <a:xfrm>
            <a:off x="298808" y="6364415"/>
            <a:ext cx="1040463" cy="416152"/>
          </a:xfrm>
          <a:prstGeom prst="rect">
            <a:avLst/>
          </a:prstGeom>
          <a:noFill/>
          <a:ln>
            <a:noFill/>
          </a:ln>
        </p:spPr>
      </p:pic>
      <p:cxnSp>
        <p:nvCxnSpPr>
          <p:cNvPr id="440" name="Google Shape;440;g216d5158540_0_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441" name="Google Shape;441;g216d5158540_0_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 </a:t>
            </a:r>
            <a:endParaRPr b="0" i="0" sz="1400" u="none" cap="none" strike="noStrike">
              <a:solidFill>
                <a:srgbClr val="000000"/>
              </a:solidFill>
              <a:latin typeface="Century Gothic"/>
              <a:ea typeface="Century Gothic"/>
              <a:cs typeface="Century Gothic"/>
              <a:sym typeface="Century Gothic"/>
            </a:endParaRPr>
          </a:p>
        </p:txBody>
      </p:sp>
      <p:sp>
        <p:nvSpPr>
          <p:cNvPr id="442" name="Google Shape;442;g216d5158540_0_8"/>
          <p:cNvSpPr txBox="1"/>
          <p:nvPr/>
        </p:nvSpPr>
        <p:spPr>
          <a:xfrm>
            <a:off x="7013601" y="1524658"/>
            <a:ext cx="4362000" cy="34971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100"/>
              <a:buFont typeface="Arial"/>
              <a:buNone/>
            </a:pPr>
            <a:r>
              <a:rPr b="1" i="0" lang="en-US" sz="2800" u="none" cap="none" strike="noStrike">
                <a:solidFill>
                  <a:srgbClr val="373536"/>
                </a:solidFill>
                <a:latin typeface="Century Gothic"/>
                <a:ea typeface="Century Gothic"/>
                <a:cs typeface="Century Gothic"/>
                <a:sym typeface="Century Gothic"/>
              </a:rPr>
              <a:t>Talk- </a:t>
            </a:r>
            <a:r>
              <a:rPr b="0" i="0" lang="en-US" sz="2800" u="none" cap="none" strike="noStrike">
                <a:solidFill>
                  <a:srgbClr val="373536"/>
                </a:solidFill>
                <a:latin typeface="Century Gothic"/>
                <a:ea typeface="Century Gothic"/>
                <a:cs typeface="Century Gothic"/>
                <a:sym typeface="Century Gothic"/>
              </a:rPr>
              <a:t>Find a page or illustration you think is funny or interesting.</a:t>
            </a:r>
            <a:endParaRPr b="0" i="0" sz="2800" u="none" cap="none" strike="noStrike">
              <a:solidFill>
                <a:srgbClr val="373536"/>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2800" u="none" cap="none" strike="noStrike">
              <a:solidFill>
                <a:srgbClr val="373536"/>
              </a:solidFill>
              <a:latin typeface="Century Gothic"/>
              <a:ea typeface="Century Gothic"/>
              <a:cs typeface="Century Gothic"/>
              <a:sym typeface="Century Gothic"/>
            </a:endParaRPr>
          </a:p>
          <a:p>
            <a:pPr indent="0" lvl="0" marL="0" marR="0" rtl="0" algn="l">
              <a:lnSpc>
                <a:spcPct val="115000"/>
              </a:lnSpc>
              <a:spcBef>
                <a:spcPts val="0"/>
              </a:spcBef>
              <a:spcAft>
                <a:spcPts val="0"/>
              </a:spcAft>
              <a:buClr>
                <a:schemeClr val="dk1"/>
              </a:buClr>
              <a:buSzPts val="1100"/>
              <a:buFont typeface="Arial"/>
              <a:buNone/>
            </a:pPr>
            <a:r>
              <a:rPr b="1" i="0" lang="en-US" sz="2800" u="none" cap="none" strike="noStrike">
                <a:solidFill>
                  <a:srgbClr val="373536"/>
                </a:solidFill>
                <a:latin typeface="Century Gothic"/>
                <a:ea typeface="Century Gothic"/>
                <a:cs typeface="Century Gothic"/>
                <a:sym typeface="Century Gothic"/>
              </a:rPr>
              <a:t>Connect- </a:t>
            </a:r>
            <a:r>
              <a:rPr b="0" i="0" lang="en-US" sz="2800" u="none" cap="none" strike="noStrike">
                <a:solidFill>
                  <a:srgbClr val="373536"/>
                </a:solidFill>
                <a:latin typeface="Century Gothic"/>
                <a:ea typeface="Century Gothic"/>
                <a:cs typeface="Century Gothic"/>
                <a:sym typeface="Century Gothic"/>
              </a:rPr>
              <a:t>Why do you think the book is called “</a:t>
            </a:r>
            <a:r>
              <a:rPr b="0" i="1" lang="en-US" sz="2800" u="none" cap="none" strike="noStrike">
                <a:solidFill>
                  <a:srgbClr val="373536"/>
                </a:solidFill>
                <a:latin typeface="Century Gothic"/>
                <a:ea typeface="Century Gothic"/>
                <a:cs typeface="Century Gothic"/>
                <a:sym typeface="Century Gothic"/>
              </a:rPr>
              <a:t>Where is Twister</a:t>
            </a:r>
            <a:r>
              <a:rPr b="0" i="1" lang="en-US" sz="2800" u="none" cap="none" strike="noStrike">
                <a:solidFill>
                  <a:srgbClr val="373536"/>
                </a:solidFill>
                <a:latin typeface="Arial"/>
                <a:ea typeface="Arial"/>
                <a:cs typeface="Arial"/>
                <a:sym typeface="Arial"/>
              </a:rPr>
              <a:t>?”</a:t>
            </a:r>
            <a:endParaRPr b="0" i="1" sz="3200" u="none" cap="none" strike="noStrike">
              <a:solidFill>
                <a:schemeClr val="dk1"/>
              </a:solidFill>
              <a:latin typeface="Arial"/>
              <a:ea typeface="Arial"/>
              <a:cs typeface="Arial"/>
              <a:sym typeface="Arial"/>
            </a:endParaRPr>
          </a:p>
        </p:txBody>
      </p:sp>
      <p:pic>
        <p:nvPicPr>
          <p:cNvPr id="443" name="Google Shape;443;g216d5158540_0_8"/>
          <p:cNvPicPr preferRelativeResize="0"/>
          <p:nvPr/>
        </p:nvPicPr>
        <p:blipFill rotWithShape="1">
          <a:blip r:embed="rId6">
            <a:alphaModFix/>
          </a:blip>
          <a:srcRect b="0" l="0" r="0" t="0"/>
          <a:stretch/>
        </p:blipFill>
        <p:spPr>
          <a:xfrm>
            <a:off x="913518" y="1303015"/>
            <a:ext cx="5775952" cy="47728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A picture containing drawing, lamp&#10;&#10;Description automatically generated" id="102" name="Google Shape;102;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3" name="Google Shape;103;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4" name="Google Shape;104;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05" name="Google Shape;105;p6"/>
          <p:cNvSpPr/>
          <p:nvPr/>
        </p:nvSpPr>
        <p:spPr>
          <a:xfrm>
            <a:off x="2581999" y="2235871"/>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6" name="Google Shape;106;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07" name="Google Shape;107;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descr="A picture containing clock&#10;&#10;Description automatically generated" id="449" name="Google Shape;449;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0" name="Google Shape;450;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1" name="Google Shape;451;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2" name="Google Shape;452;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3" name="Google Shape;453;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54" name="Google Shape;454;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152</a:t>
            </a:r>
            <a:endParaRPr b="0" i="0" sz="1400" u="none" cap="none" strike="noStrike">
              <a:solidFill>
                <a:srgbClr val="000000"/>
              </a:solidFill>
              <a:latin typeface="Century Gothic"/>
              <a:ea typeface="Century Gothic"/>
              <a:cs typeface="Century Gothic"/>
              <a:sym typeface="Century Gothic"/>
            </a:endParaRPr>
          </a:p>
        </p:txBody>
      </p:sp>
      <p:sp>
        <p:nvSpPr>
          <p:cNvPr id="455" name="Google Shape;455;p33"/>
          <p:cNvSpPr txBox="1"/>
          <p:nvPr/>
        </p:nvSpPr>
        <p:spPr>
          <a:xfrm>
            <a:off x="8427694" y="2644190"/>
            <a:ext cx="3619071"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152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456" name="Google Shape;456;p33"/>
          <p:cNvPicPr preferRelativeResize="0"/>
          <p:nvPr/>
        </p:nvPicPr>
        <p:blipFill rotWithShape="1">
          <a:blip r:embed="rId6">
            <a:alphaModFix/>
          </a:blip>
          <a:srcRect b="0" l="0" r="0" t="0"/>
          <a:stretch/>
        </p:blipFill>
        <p:spPr>
          <a:xfrm>
            <a:off x="1986429" y="1297884"/>
            <a:ext cx="6186814" cy="514368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descr="A picture containing clock&#10;&#10;Description automatically generated" id="462" name="Google Shape;462;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3" name="Google Shape;463;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4" name="Google Shape;464;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5" name="Google Shape;465;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6" name="Google Shape;466;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67" name="Google Shape;467;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154</a:t>
            </a:r>
            <a:endParaRPr b="0" i="0" sz="1400" u="none" cap="none" strike="noStrike">
              <a:solidFill>
                <a:srgbClr val="000000"/>
              </a:solidFill>
              <a:latin typeface="Arial"/>
              <a:ea typeface="Arial"/>
              <a:cs typeface="Arial"/>
              <a:sym typeface="Arial"/>
            </a:endParaRPr>
          </a:p>
        </p:txBody>
      </p:sp>
      <p:sp>
        <p:nvSpPr>
          <p:cNvPr id="468" name="Google Shape;468;p34"/>
          <p:cNvSpPr txBox="1"/>
          <p:nvPr/>
        </p:nvSpPr>
        <p:spPr>
          <a:xfrm>
            <a:off x="989000" y="1719288"/>
            <a:ext cx="9597900" cy="4063500"/>
          </a:xfrm>
          <a:prstGeom prst="rect">
            <a:avLst/>
          </a:prstGeom>
          <a:noFill/>
          <a:ln>
            <a:noFill/>
          </a:ln>
        </p:spPr>
        <p:txBody>
          <a:bodyPr anchorCtr="0" anchor="t" bIns="91425" lIns="91425" spcFirstLastPara="1" rIns="91425" wrap="square" tIns="91425">
            <a:spAutoFit/>
          </a:bodyPr>
          <a:lstStyle/>
          <a:p>
            <a:pPr indent="-457200" lvl="0" marL="45720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What happens at the end of the story</a:t>
            </a:r>
            <a:r>
              <a:rPr b="0" i="0" lang="en-US" sz="3600" u="none" cap="none" strike="noStrike">
                <a:solidFill>
                  <a:srgbClr val="000000"/>
                </a:solidFill>
                <a:latin typeface="Arial"/>
                <a:ea typeface="Arial"/>
                <a:cs typeface="Arial"/>
                <a:sym typeface="Arial"/>
              </a:rPr>
              <a:t>?</a:t>
            </a:r>
            <a:endParaRPr b="0" i="0" sz="36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What words help you know how Olivia feels</a:t>
            </a:r>
            <a:r>
              <a:rPr b="0" i="0" lang="en-US" sz="3600" u="none" cap="none" strike="noStrike">
                <a:solidFill>
                  <a:srgbClr val="000000"/>
                </a:solidFill>
                <a:latin typeface="Arial"/>
                <a:ea typeface="Arial"/>
                <a:cs typeface="Arial"/>
                <a:sym typeface="Arial"/>
              </a:rPr>
              <a:t>?</a:t>
            </a:r>
            <a:endParaRPr b="0" i="0" sz="36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Do you thin Twister will go back into the woods</a:t>
            </a:r>
            <a:r>
              <a:rPr b="0" i="0" lang="en-US" sz="3600" u="none" cap="none" strike="noStrike">
                <a:solidFill>
                  <a:srgbClr val="000000"/>
                </a:solidFill>
                <a:latin typeface="Arial"/>
                <a:ea typeface="Arial"/>
                <a:cs typeface="Arial"/>
                <a:sym typeface="Arial"/>
              </a:rPr>
              <a:t>?</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descr="A picture containing clock&#10;&#10;Description automatically generated" id="474" name="Google Shape;474;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5" name="Google Shape;475;p7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6" name="Google Shape;476;p7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7" name="Google Shape;477;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8" name="Google Shape;478;p75"/>
          <p:cNvSpPr/>
          <p:nvPr/>
        </p:nvSpPr>
        <p:spPr>
          <a:xfrm>
            <a:off x="212449" y="285508"/>
            <a:ext cx="11409280"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3600" u="none" cap="none" strike="noStrike">
              <a:solidFill>
                <a:schemeClr val="lt1"/>
              </a:solidFill>
              <a:latin typeface="Century Gothic"/>
              <a:ea typeface="Century Gothic"/>
              <a:cs typeface="Century Gothic"/>
              <a:sym typeface="Century Gothic"/>
            </a:endParaRPr>
          </a:p>
        </p:txBody>
      </p:sp>
      <p:graphicFrame>
        <p:nvGraphicFramePr>
          <p:cNvPr id="479" name="Google Shape;479;p75"/>
          <p:cNvGraphicFramePr/>
          <p:nvPr/>
        </p:nvGraphicFramePr>
        <p:xfrm>
          <a:off x="926691" y="1482741"/>
          <a:ext cx="3000000" cy="3000000"/>
        </p:xfrm>
        <a:graphic>
          <a:graphicData uri="http://schemas.openxmlformats.org/drawingml/2006/table">
            <a:tbl>
              <a:tblPr bandRow="1" firstRow="1">
                <a:noFill/>
                <a:tableStyleId>{9A25054A-4BBE-4C29-A017-BA92A7A832B4}</a:tableStyleId>
              </a:tblPr>
              <a:tblGrid>
                <a:gridCol w="5169300"/>
                <a:gridCol w="5169300"/>
              </a:tblGrid>
              <a:tr h="592950">
                <a:tc>
                  <a:txBody>
                    <a:bodyPr/>
                    <a:lstStyle/>
                    <a:p>
                      <a:pPr indent="0" lvl="0" marL="0" marR="0" rtl="0" algn="ctr">
                        <a:lnSpc>
                          <a:spcPct val="100000"/>
                        </a:lnSpc>
                        <a:spcBef>
                          <a:spcPts val="0"/>
                        </a:spcBef>
                        <a:spcAft>
                          <a:spcPts val="0"/>
                        </a:spcAft>
                        <a:buClr>
                          <a:srgbClr val="000000"/>
                        </a:buClr>
                        <a:buSzPts val="3200"/>
                        <a:buFont typeface="Arial"/>
                        <a:buNone/>
                      </a:pPr>
                      <a:r>
                        <a:rPr b="0" lang="en-US" sz="3200" u="none" cap="none" strike="noStrike">
                          <a:solidFill>
                            <a:schemeClr val="lt1"/>
                          </a:solidFill>
                          <a:latin typeface="Century Gothic"/>
                          <a:ea typeface="Century Gothic"/>
                          <a:cs typeface="Century Gothic"/>
                          <a:sym typeface="Century Gothic"/>
                        </a:rPr>
                        <a:t>Question</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3200"/>
                        <a:buFont typeface="Arial"/>
                        <a:buNone/>
                      </a:pPr>
                      <a:r>
                        <a:rPr b="0" lang="en-US" sz="3200" u="none" cap="none" strike="noStrike">
                          <a:latin typeface="Century Gothic"/>
                          <a:ea typeface="Century Gothic"/>
                          <a:cs typeface="Century Gothic"/>
                          <a:sym typeface="Century Gothic"/>
                        </a:rPr>
                        <a:t>Answer</a:t>
                      </a:r>
                      <a:endParaRPr sz="1400" u="none" cap="none" strike="noStrike"/>
                    </a:p>
                  </a:txBody>
                  <a:tcPr marT="45725" marB="45725" marR="91450" marL="91450"/>
                </a:tc>
              </a:tr>
              <a:tr h="9520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r>
              <a:tr h="9520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r>
              <a:tr h="9520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r>
              <a:tr h="9520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descr="A picture containing clock&#10;&#10;Description automatically generated" id="485" name="Google Shape;485;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6" name="Google Shape;486;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7" name="Google Shape;487;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8" name="Google Shape;488;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9" name="Google Shape;489;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490" name="Google Shape;490;p36"/>
          <p:cNvSpPr txBox="1"/>
          <p:nvPr/>
        </p:nvSpPr>
        <p:spPr>
          <a:xfrm>
            <a:off x="721099" y="2247263"/>
            <a:ext cx="93906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continue </a:t>
            </a:r>
            <a:r>
              <a:rPr b="1" i="0" lang="en-US" sz="3200" u="none" cap="none" strike="noStrike">
                <a:solidFill>
                  <a:schemeClr val="dk1"/>
                </a:solidFill>
                <a:latin typeface="Century Gothic"/>
                <a:ea typeface="Century Gothic"/>
                <a:cs typeface="Century Gothic"/>
                <a:sym typeface="Century Gothic"/>
              </a:rPr>
              <a:t>writing and drawing </a:t>
            </a:r>
            <a:r>
              <a:rPr b="0" i="0" lang="en-US" sz="3200" u="none" cap="none" strike="noStrike">
                <a:solidFill>
                  <a:schemeClr val="dk1"/>
                </a:solidFill>
                <a:latin typeface="Century Gothic"/>
                <a:ea typeface="Century Gothic"/>
                <a:cs typeface="Century Gothic"/>
                <a:sym typeface="Century Gothic"/>
              </a:rPr>
              <a:t>in your book.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Think about </a:t>
            </a:r>
            <a:r>
              <a:rPr b="1" i="0" lang="en-US" sz="3200" u="none" cap="none" strike="noStrike">
                <a:solidFill>
                  <a:schemeClr val="dk1"/>
                </a:solidFill>
                <a:latin typeface="Century Gothic"/>
                <a:ea typeface="Century Gothic"/>
                <a:cs typeface="Century Gothic"/>
                <a:sym typeface="Century Gothic"/>
              </a:rPr>
              <a:t>questions</a:t>
            </a:r>
            <a:r>
              <a:rPr b="0" i="0" lang="en-US" sz="3200" u="none" cap="none" strike="noStrike">
                <a:solidFill>
                  <a:schemeClr val="dk1"/>
                </a:solidFill>
                <a:latin typeface="Century Gothic"/>
                <a:ea typeface="Century Gothic"/>
                <a:cs typeface="Century Gothic"/>
                <a:sym typeface="Century Gothic"/>
              </a:rPr>
              <a:t> that you could ask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in Writing Club.</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491" name="Google Shape;491;p36"/>
          <p:cNvPicPr preferRelativeResize="0"/>
          <p:nvPr/>
        </p:nvPicPr>
        <p:blipFill rotWithShape="1">
          <a:blip r:embed="rId6">
            <a:alphaModFix/>
          </a:blip>
          <a:srcRect b="0" l="0" r="0" t="0"/>
          <a:stretch/>
        </p:blipFill>
        <p:spPr>
          <a:xfrm>
            <a:off x="9171640" y="3387884"/>
            <a:ext cx="2429785" cy="242978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descr="A picture containing clock&#10;&#10;Description automatically generated" id="497" name="Google Shape;497;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8" name="Google Shape;498;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9" name="Google Shape;499;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0" name="Google Shape;500;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1" name="Google Shape;501;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Concept Sort </a:t>
            </a:r>
            <a:endParaRPr b="0" i="0" sz="1400" u="none" cap="none" strike="noStrike">
              <a:solidFill>
                <a:srgbClr val="000000"/>
              </a:solidFill>
              <a:latin typeface="Century Gothic"/>
              <a:ea typeface="Century Gothic"/>
              <a:cs typeface="Century Gothic"/>
              <a:sym typeface="Century Gothic"/>
            </a:endParaRPr>
          </a:p>
        </p:txBody>
      </p:sp>
      <p:sp>
        <p:nvSpPr>
          <p:cNvPr id="502" name="Google Shape;502;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160</a:t>
            </a:r>
            <a:endParaRPr b="0" i="0" sz="1400" u="none" cap="none" strike="noStrike">
              <a:solidFill>
                <a:srgbClr val="000000"/>
              </a:solidFill>
              <a:latin typeface="Century Gothic"/>
              <a:ea typeface="Century Gothic"/>
              <a:cs typeface="Century Gothic"/>
              <a:sym typeface="Century Gothic"/>
            </a:endParaRPr>
          </a:p>
        </p:txBody>
      </p:sp>
      <p:sp>
        <p:nvSpPr>
          <p:cNvPr id="503" name="Google Shape;503;p37"/>
          <p:cNvSpPr txBox="1"/>
          <p:nvPr/>
        </p:nvSpPr>
        <p:spPr>
          <a:xfrm>
            <a:off x="8079524" y="25440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160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04" name="Google Shape;504;p37"/>
          <p:cNvPicPr preferRelativeResize="0"/>
          <p:nvPr/>
        </p:nvPicPr>
        <p:blipFill rotWithShape="1">
          <a:blip r:embed="rId6">
            <a:alphaModFix/>
          </a:blip>
          <a:srcRect b="0" l="0" r="0" t="0"/>
          <a:stretch/>
        </p:blipFill>
        <p:spPr>
          <a:xfrm>
            <a:off x="1670019" y="1444921"/>
            <a:ext cx="5851946" cy="48695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pic>
        <p:nvPicPr>
          <p:cNvPr descr="A picture containing clock&#10;&#10;Description automatically generated" id="510" name="Google Shape;510;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1" name="Google Shape;511;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2" name="Google Shape;512;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3" name="Google Shape;513;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4" name="Google Shape;514;p38"/>
          <p:cNvSpPr/>
          <p:nvPr/>
        </p:nvSpPr>
        <p:spPr>
          <a:xfrm>
            <a:off x="212450" y="304023"/>
            <a:ext cx="11086025"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 </a:t>
            </a:r>
            <a:endParaRPr b="0" i="0" sz="1400" u="none" cap="none" strike="noStrike">
              <a:solidFill>
                <a:srgbClr val="000000"/>
              </a:solidFill>
              <a:latin typeface="Century Gothic"/>
              <a:ea typeface="Century Gothic"/>
              <a:cs typeface="Century Gothic"/>
              <a:sym typeface="Century Gothic"/>
            </a:endParaRPr>
          </a:p>
        </p:txBody>
      </p:sp>
      <p:sp>
        <p:nvSpPr>
          <p:cNvPr id="515" name="Google Shape;515;p38"/>
          <p:cNvSpPr txBox="1"/>
          <p:nvPr/>
        </p:nvSpPr>
        <p:spPr>
          <a:xfrm>
            <a:off x="8698392" y="3816831"/>
            <a:ext cx="1941900" cy="646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3600" u="none" cap="none" strike="noStrike">
                <a:solidFill>
                  <a:schemeClr val="dk1"/>
                </a:solidFill>
                <a:latin typeface="Century Gothic"/>
                <a:ea typeface="Century Gothic"/>
                <a:cs typeface="Century Gothic"/>
                <a:sym typeface="Century Gothic"/>
              </a:rPr>
              <a:t>thing</a:t>
            </a:r>
            <a:endParaRPr b="0" i="0" sz="3600" u="none" cap="none" strike="noStrike">
              <a:solidFill>
                <a:srgbClr val="000000"/>
              </a:solidFill>
              <a:latin typeface="Century Gothic"/>
              <a:ea typeface="Century Gothic"/>
              <a:cs typeface="Century Gothic"/>
              <a:sym typeface="Century Gothic"/>
            </a:endParaRPr>
          </a:p>
        </p:txBody>
      </p:sp>
      <p:sp>
        <p:nvSpPr>
          <p:cNvPr id="516" name="Google Shape;516;p38"/>
          <p:cNvSpPr txBox="1"/>
          <p:nvPr/>
        </p:nvSpPr>
        <p:spPr>
          <a:xfrm>
            <a:off x="1551728" y="3816833"/>
            <a:ext cx="1941900" cy="646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3600" u="none" cap="none" strike="noStrike">
                <a:solidFill>
                  <a:schemeClr val="dk1"/>
                </a:solidFill>
                <a:latin typeface="Century Gothic"/>
                <a:ea typeface="Century Gothic"/>
                <a:cs typeface="Century Gothic"/>
                <a:sym typeface="Century Gothic"/>
              </a:rPr>
              <a:t>person</a:t>
            </a:r>
            <a:endParaRPr b="0" i="0" sz="3600" u="none" cap="none" strike="noStrike">
              <a:solidFill>
                <a:srgbClr val="000000"/>
              </a:solidFill>
              <a:latin typeface="Century Gothic"/>
              <a:ea typeface="Century Gothic"/>
              <a:cs typeface="Century Gothic"/>
              <a:sym typeface="Century Gothic"/>
            </a:endParaRPr>
          </a:p>
        </p:txBody>
      </p:sp>
      <p:sp>
        <p:nvSpPr>
          <p:cNvPr id="517" name="Google Shape;517;p38"/>
          <p:cNvSpPr txBox="1"/>
          <p:nvPr/>
        </p:nvSpPr>
        <p:spPr>
          <a:xfrm>
            <a:off x="3938004" y="3816832"/>
            <a:ext cx="1941900" cy="646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3600" u="none" cap="none" strike="noStrike">
                <a:solidFill>
                  <a:schemeClr val="dk1"/>
                </a:solidFill>
                <a:latin typeface="Century Gothic"/>
                <a:ea typeface="Century Gothic"/>
                <a:cs typeface="Century Gothic"/>
                <a:sym typeface="Century Gothic"/>
              </a:rPr>
              <a:t>animal</a:t>
            </a:r>
            <a:endParaRPr b="0" i="0" sz="3600" u="none" cap="none" strike="noStrike">
              <a:solidFill>
                <a:srgbClr val="000000"/>
              </a:solidFill>
              <a:latin typeface="Century Gothic"/>
              <a:ea typeface="Century Gothic"/>
              <a:cs typeface="Century Gothic"/>
              <a:sym typeface="Century Gothic"/>
            </a:endParaRPr>
          </a:p>
        </p:txBody>
      </p:sp>
      <p:sp>
        <p:nvSpPr>
          <p:cNvPr id="518" name="Google Shape;518;p38"/>
          <p:cNvSpPr txBox="1"/>
          <p:nvPr/>
        </p:nvSpPr>
        <p:spPr>
          <a:xfrm>
            <a:off x="6318198" y="3816832"/>
            <a:ext cx="1941900" cy="646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3600" u="none" cap="none" strike="noStrike">
                <a:solidFill>
                  <a:schemeClr val="dk1"/>
                </a:solidFill>
                <a:latin typeface="Century Gothic"/>
                <a:ea typeface="Century Gothic"/>
                <a:cs typeface="Century Gothic"/>
                <a:sym typeface="Century Gothic"/>
              </a:rPr>
              <a:t>place</a:t>
            </a:r>
            <a:endParaRPr b="0" i="0" sz="3600" u="none" cap="none" strike="noStrike">
              <a:solidFill>
                <a:srgbClr val="000000"/>
              </a:solidFill>
              <a:latin typeface="Century Gothic"/>
              <a:ea typeface="Century Gothic"/>
              <a:cs typeface="Century Gothic"/>
              <a:sym typeface="Century Gothic"/>
            </a:endParaRPr>
          </a:p>
        </p:txBody>
      </p:sp>
      <p:sp>
        <p:nvSpPr>
          <p:cNvPr id="519" name="Google Shape;519;p38"/>
          <p:cNvSpPr txBox="1"/>
          <p:nvPr/>
        </p:nvSpPr>
        <p:spPr>
          <a:xfrm>
            <a:off x="6756522" y="2835558"/>
            <a:ext cx="1941900" cy="646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3600" u="none" cap="none" strike="noStrike">
                <a:solidFill>
                  <a:schemeClr val="dk1"/>
                </a:solidFill>
                <a:latin typeface="Century Gothic"/>
                <a:ea typeface="Century Gothic"/>
                <a:cs typeface="Century Gothic"/>
                <a:sym typeface="Century Gothic"/>
              </a:rPr>
              <a:t>-es</a:t>
            </a:r>
            <a:endParaRPr b="0" i="0" sz="3600" u="none" cap="none" strike="noStrike">
              <a:solidFill>
                <a:srgbClr val="000000"/>
              </a:solidFill>
              <a:latin typeface="Century Gothic"/>
              <a:ea typeface="Century Gothic"/>
              <a:cs typeface="Century Gothic"/>
              <a:sym typeface="Century Gothic"/>
            </a:endParaRPr>
          </a:p>
        </p:txBody>
      </p:sp>
      <p:sp>
        <p:nvSpPr>
          <p:cNvPr id="520" name="Google Shape;520;p38"/>
          <p:cNvSpPr txBox="1"/>
          <p:nvPr/>
        </p:nvSpPr>
        <p:spPr>
          <a:xfrm>
            <a:off x="2735215" y="2835556"/>
            <a:ext cx="1941900" cy="646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3600" u="none" cap="none" strike="noStrike">
                <a:solidFill>
                  <a:schemeClr val="dk1"/>
                </a:solidFill>
                <a:latin typeface="Century Gothic"/>
                <a:ea typeface="Century Gothic"/>
                <a:cs typeface="Century Gothic"/>
                <a:sym typeface="Century Gothic"/>
              </a:rPr>
              <a:t>-s</a:t>
            </a:r>
            <a:endParaRPr b="0" i="0" sz="36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descr="A picture containing drawing, lamp&#10;&#10;Description automatically generated" id="525" name="Google Shape;525;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26" name="Google Shape;526;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27" name="Google Shape;527;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28" name="Google Shape;528;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29" name="Google Shape;529;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30" name="Google Shape;530;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descr="A picture containing clock&#10;&#10;Description automatically generated" id="536" name="Google Shape;536;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37" name="Google Shape;537;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38" name="Google Shape;538;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9" name="Google Shape;539;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540" name="Google Shape;540;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133</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41" name="Google Shape;541;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42" name="Google Shape;542;p40"/>
          <p:cNvSpPr txBox="1"/>
          <p:nvPr/>
        </p:nvSpPr>
        <p:spPr>
          <a:xfrm>
            <a:off x="5126210" y="5152287"/>
            <a:ext cx="6316850"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page 133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 </a:t>
            </a:r>
            <a:endParaRPr b="0" i="0" sz="2800" u="none" cap="none" strike="noStrike">
              <a:solidFill>
                <a:schemeClr val="dk1"/>
              </a:solidFill>
              <a:latin typeface="Century Gothic"/>
              <a:ea typeface="Century Gothic"/>
              <a:cs typeface="Century Gothic"/>
              <a:sym typeface="Century Gothic"/>
            </a:endParaRPr>
          </a:p>
        </p:txBody>
      </p:sp>
      <p:pic>
        <p:nvPicPr>
          <p:cNvPr id="543" name="Google Shape;543;p40"/>
          <p:cNvPicPr preferRelativeResize="0"/>
          <p:nvPr/>
        </p:nvPicPr>
        <p:blipFill rotWithShape="1">
          <a:blip r:embed="rId6">
            <a:alphaModFix/>
          </a:blip>
          <a:srcRect b="0" l="0" r="0" t="0"/>
          <a:stretch/>
        </p:blipFill>
        <p:spPr>
          <a:xfrm>
            <a:off x="1066597" y="1303410"/>
            <a:ext cx="3409950" cy="47720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44" name="Google Shape;544;p40"/>
          <p:cNvPicPr preferRelativeResize="0"/>
          <p:nvPr/>
        </p:nvPicPr>
        <p:blipFill rotWithShape="1">
          <a:blip r:embed="rId7">
            <a:alphaModFix/>
          </a:blip>
          <a:srcRect b="0" l="0" r="0" t="0"/>
          <a:stretch/>
        </p:blipFill>
        <p:spPr>
          <a:xfrm>
            <a:off x="5019293" y="1340561"/>
            <a:ext cx="5619750" cy="35718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descr="A picture containing clock&#10;&#10;Description automatically generated" id="550" name="Google Shape;550;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51" name="Google Shape;551;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52" name="Google Shape;552;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3" name="Google Shape;553;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554" name="Google Shape;554;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134</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55" name="Google Shape;555;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56" name="Google Shape;556;p41"/>
          <p:cNvSpPr txBox="1"/>
          <p:nvPr/>
        </p:nvSpPr>
        <p:spPr>
          <a:xfrm>
            <a:off x="5480063" y="5050275"/>
            <a:ext cx="47481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134 in your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2800" u="none" cap="none" strike="noStrike">
                <a:solidFill>
                  <a:schemeClr val="dk1"/>
                </a:solidFill>
                <a:latin typeface="Century Gothic"/>
                <a:ea typeface="Century Gothic"/>
                <a:cs typeface="Century Gothic"/>
                <a:sym typeface="Century Gothic"/>
              </a:rPr>
              <a:t>Student Interactive and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 </a:t>
            </a:r>
            <a:endParaRPr b="0" i="0" sz="2800" u="none" cap="none" strike="noStrike">
              <a:solidFill>
                <a:schemeClr val="dk1"/>
              </a:solidFill>
              <a:latin typeface="Century Gothic"/>
              <a:ea typeface="Century Gothic"/>
              <a:cs typeface="Century Gothic"/>
              <a:sym typeface="Century Gothic"/>
            </a:endParaRPr>
          </a:p>
        </p:txBody>
      </p:sp>
      <p:pic>
        <p:nvPicPr>
          <p:cNvPr id="557" name="Google Shape;557;p41"/>
          <p:cNvPicPr preferRelativeResize="0"/>
          <p:nvPr/>
        </p:nvPicPr>
        <p:blipFill rotWithShape="1">
          <a:blip r:embed="rId6">
            <a:alphaModFix/>
          </a:blip>
          <a:srcRect b="0" l="0" r="0" t="0"/>
          <a:stretch/>
        </p:blipFill>
        <p:spPr>
          <a:xfrm>
            <a:off x="1128987" y="1230225"/>
            <a:ext cx="3064625" cy="45885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58" name="Google Shape;558;p41"/>
          <p:cNvPicPr preferRelativeResize="0"/>
          <p:nvPr/>
        </p:nvPicPr>
        <p:blipFill rotWithShape="1">
          <a:blip r:embed="rId7">
            <a:alphaModFix/>
          </a:blip>
          <a:srcRect b="0" l="0" r="0" t="0"/>
          <a:stretch/>
        </p:blipFill>
        <p:spPr>
          <a:xfrm>
            <a:off x="5110162" y="1372725"/>
            <a:ext cx="5487913" cy="35104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descr="A picture containing clock&#10;&#10;Description automatically generated" id="564" name="Google Shape;564;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5" name="Google Shape;565;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6" name="Google Shape;566;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7" name="Google Shape;567;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8" name="Google Shape;568;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569" name="Google Shape;569;p42"/>
          <p:cNvSpPr txBox="1"/>
          <p:nvPr/>
        </p:nvSpPr>
        <p:spPr>
          <a:xfrm>
            <a:off x="7376799" y="2331763"/>
            <a:ext cx="44496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sp>
        <p:nvSpPr>
          <p:cNvPr id="570" name="Google Shape;570;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135</a:t>
            </a:r>
            <a:endParaRPr b="0" i="0" sz="1400" u="none" cap="none" strike="noStrike">
              <a:solidFill>
                <a:srgbClr val="000000"/>
              </a:solidFill>
              <a:latin typeface="Century Gothic"/>
              <a:ea typeface="Century Gothic"/>
              <a:cs typeface="Century Gothic"/>
              <a:sym typeface="Century Gothic"/>
            </a:endParaRPr>
          </a:p>
        </p:txBody>
      </p:sp>
      <p:pic>
        <p:nvPicPr>
          <p:cNvPr descr="A screenshot of a computer game&#10;&#10;Description automatically generated with low confidence" id="571" name="Google Shape;571;p42"/>
          <p:cNvPicPr preferRelativeResize="0"/>
          <p:nvPr/>
        </p:nvPicPr>
        <p:blipFill rotWithShape="1">
          <a:blip r:embed="rId6">
            <a:alphaModFix/>
          </a:blip>
          <a:srcRect b="0" l="0" r="0" t="0"/>
          <a:stretch/>
        </p:blipFill>
        <p:spPr>
          <a:xfrm>
            <a:off x="1114699" y="1472587"/>
            <a:ext cx="5592100" cy="46324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A picture containing clock&#10;&#10;Description automatically generated" id="113" name="Google Shape;113;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4" name="Google Shape;114;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15" name="Google Shape;115;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6" name="Google Shape;116;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17" name="Google Shape;117;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130</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8" name="Google Shape;118;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19" name="Google Shape;119;p7"/>
          <p:cNvSpPr txBox="1"/>
          <p:nvPr/>
        </p:nvSpPr>
        <p:spPr>
          <a:xfrm>
            <a:off x="8787743" y="2732003"/>
            <a:ext cx="2907546" cy="24929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 </a:t>
            </a:r>
            <a:r>
              <a:rPr b="0" i="0" lang="en-US" sz="3200" u="none" cap="none" strike="noStrike">
                <a:solidFill>
                  <a:srgbClr val="000000"/>
                </a:solidFill>
                <a:latin typeface="Century Gothic"/>
                <a:ea typeface="Century Gothic"/>
                <a:cs typeface="Century Gothic"/>
                <a:sym typeface="Century Gothic"/>
              </a:rPr>
              <a:t>to page 130 in your Student Interactive.</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id="120" name="Google Shape;120;p7"/>
          <p:cNvPicPr preferRelativeResize="0"/>
          <p:nvPr/>
        </p:nvPicPr>
        <p:blipFill rotWithShape="1">
          <a:blip r:embed="rId6">
            <a:alphaModFix/>
          </a:blip>
          <a:srcRect b="0" l="0" r="0" t="0"/>
          <a:stretch/>
        </p:blipFill>
        <p:spPr>
          <a:xfrm>
            <a:off x="2206755" y="1297873"/>
            <a:ext cx="6120401" cy="50924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descr="A picture containing clock&#10;&#10;Description automatically generated" id="577" name="Google Shape;577;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8" name="Google Shape;578;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9" name="Google Shape;579;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0" name="Google Shape;580;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1" name="Google Shape;581;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Describe Setting</a:t>
            </a:r>
            <a:endParaRPr b="0" i="0" sz="1400" u="none" cap="none" strike="noStrike">
              <a:solidFill>
                <a:srgbClr val="000000"/>
              </a:solidFill>
              <a:latin typeface="Century Gothic"/>
              <a:ea typeface="Century Gothic"/>
              <a:cs typeface="Century Gothic"/>
              <a:sym typeface="Century Gothic"/>
            </a:endParaRPr>
          </a:p>
        </p:txBody>
      </p:sp>
      <p:sp>
        <p:nvSpPr>
          <p:cNvPr id="582" name="Google Shape;582;p43"/>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145</a:t>
            </a:r>
            <a:endParaRPr b="0" i="0" sz="1400" u="none" cap="none" strike="noStrike">
              <a:solidFill>
                <a:srgbClr val="000000"/>
              </a:solidFill>
              <a:latin typeface="Century Gothic"/>
              <a:ea typeface="Century Gothic"/>
              <a:cs typeface="Century Gothic"/>
              <a:sym typeface="Century Gothic"/>
            </a:endParaRPr>
          </a:p>
        </p:txBody>
      </p:sp>
      <p:pic>
        <p:nvPicPr>
          <p:cNvPr id="583" name="Google Shape;583;p43"/>
          <p:cNvPicPr preferRelativeResize="0"/>
          <p:nvPr/>
        </p:nvPicPr>
        <p:blipFill rotWithShape="1">
          <a:blip r:embed="rId6">
            <a:alphaModFix/>
          </a:blip>
          <a:srcRect b="0" l="0" r="0" t="0"/>
          <a:stretch/>
        </p:blipFill>
        <p:spPr>
          <a:xfrm>
            <a:off x="2654636" y="1431301"/>
            <a:ext cx="5775952" cy="47728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descr="A picture containing clock&#10;&#10;Description automatically generated" id="589" name="Google Shape;589;g2379953c49f_0_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590" name="Google Shape;590;g2379953c49f_0_0"/>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591" name="Google Shape;591;g2379953c49f_0_0"/>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592" name="Google Shape;592;g2379953c49f_0_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593" name="Google Shape;593;g2379953c49f_0_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Describe Setting</a:t>
            </a:r>
            <a:endParaRPr b="0" i="0" sz="800" u="none" cap="none" strike="noStrike">
              <a:solidFill>
                <a:srgbClr val="000000"/>
              </a:solidFill>
              <a:latin typeface="Century Gothic"/>
              <a:ea typeface="Century Gothic"/>
              <a:cs typeface="Century Gothic"/>
              <a:sym typeface="Century Gothic"/>
            </a:endParaRPr>
          </a:p>
        </p:txBody>
      </p:sp>
      <p:sp>
        <p:nvSpPr>
          <p:cNvPr id="594" name="Google Shape;594;g2379953c49f_0_0"/>
          <p:cNvSpPr/>
          <p:nvPr/>
        </p:nvSpPr>
        <p:spPr>
          <a:xfrm>
            <a:off x="9958392" y="125413"/>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0" i="0" lang="en-US" sz="1400" u="none" cap="none" strike="noStrike">
                <a:solidFill>
                  <a:srgbClr val="000000"/>
                </a:solidFill>
                <a:latin typeface="Arial"/>
                <a:ea typeface="Arial"/>
                <a:cs typeface="Arial"/>
                <a:sym typeface="Arial"/>
              </a:rPr>
              <a:t> </a:t>
            </a:r>
            <a:r>
              <a:rPr b="1" i="0" lang="en-US" sz="2400" u="none" cap="none" strike="noStrike">
                <a:solidFill>
                  <a:schemeClr val="lt1"/>
                </a:solidFill>
                <a:latin typeface="Century Gothic"/>
                <a:ea typeface="Century Gothic"/>
                <a:cs typeface="Century Gothic"/>
                <a:sym typeface="Century Gothic"/>
              </a:rPr>
              <a:t>146,147</a:t>
            </a:r>
            <a:endParaRPr b="0" i="0" sz="1400" u="none" cap="none" strike="noStrike">
              <a:solidFill>
                <a:srgbClr val="000000"/>
              </a:solidFill>
              <a:latin typeface="Century Gothic"/>
              <a:ea typeface="Century Gothic"/>
              <a:cs typeface="Century Gothic"/>
              <a:sym typeface="Century Gothic"/>
            </a:endParaRPr>
          </a:p>
        </p:txBody>
      </p:sp>
      <p:sp>
        <p:nvSpPr>
          <p:cNvPr id="595" name="Google Shape;595;g2379953c49f_0_0"/>
          <p:cNvSpPr txBox="1"/>
          <p:nvPr/>
        </p:nvSpPr>
        <p:spPr>
          <a:xfrm>
            <a:off x="9854649" y="2110325"/>
            <a:ext cx="2207400" cy="233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146, 147 in your Student Interactive</a:t>
            </a:r>
            <a:endParaRPr b="0" i="0" sz="1200" u="none" cap="none" strike="noStrike">
              <a:solidFill>
                <a:srgbClr val="000000"/>
              </a:solidFill>
              <a:latin typeface="Arial"/>
              <a:ea typeface="Arial"/>
              <a:cs typeface="Arial"/>
              <a:sym typeface="Arial"/>
            </a:endParaRPr>
          </a:p>
        </p:txBody>
      </p:sp>
      <p:pic>
        <p:nvPicPr>
          <p:cNvPr descr="A picture containing text, cartoon, animated cartoon, mammal&#10;&#10;Description automatically generated" id="596" name="Google Shape;596;g2379953c49f_0_0"/>
          <p:cNvPicPr preferRelativeResize="0"/>
          <p:nvPr/>
        </p:nvPicPr>
        <p:blipFill rotWithShape="1">
          <a:blip r:embed="rId6">
            <a:alphaModFix/>
          </a:blip>
          <a:srcRect b="0" l="0" r="0" t="0"/>
          <a:stretch/>
        </p:blipFill>
        <p:spPr>
          <a:xfrm>
            <a:off x="5172579" y="1687947"/>
            <a:ext cx="4457821" cy="36731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 mammal, clothing, poster&#10;&#10;Description automatically generated" id="597" name="Google Shape;597;g2379953c49f_0_0"/>
          <p:cNvPicPr preferRelativeResize="0"/>
          <p:nvPr/>
        </p:nvPicPr>
        <p:blipFill rotWithShape="1">
          <a:blip r:embed="rId7">
            <a:alphaModFix/>
          </a:blip>
          <a:srcRect b="0" l="0" r="0" t="0"/>
          <a:stretch/>
        </p:blipFill>
        <p:spPr>
          <a:xfrm>
            <a:off x="479125" y="1676575"/>
            <a:ext cx="4469194" cy="36959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descr="A picture containing clock&#10;&#10;Description automatically generated" id="603" name="Google Shape;603;p35"/>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604" name="Google Shape;604;p35"/>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605" name="Google Shape;605;p35"/>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606" name="Google Shape;606;p35"/>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607" name="Google Shape;607;p35"/>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Describe Setting</a:t>
            </a:r>
            <a:endParaRPr b="0" i="0" sz="800" u="none" cap="none" strike="noStrike">
              <a:solidFill>
                <a:srgbClr val="000000"/>
              </a:solidFill>
              <a:latin typeface="Century Gothic"/>
              <a:ea typeface="Century Gothic"/>
              <a:cs typeface="Century Gothic"/>
              <a:sym typeface="Century Gothic"/>
            </a:endParaRPr>
          </a:p>
        </p:txBody>
      </p:sp>
      <p:sp>
        <p:nvSpPr>
          <p:cNvPr id="608" name="Google Shape;608;p35"/>
          <p:cNvSpPr/>
          <p:nvPr/>
        </p:nvSpPr>
        <p:spPr>
          <a:xfrm>
            <a:off x="9958392" y="125413"/>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0" i="0" lang="en-US" sz="1400" u="none" cap="none" strike="noStrike">
                <a:solidFill>
                  <a:srgbClr val="000000"/>
                </a:solidFill>
                <a:latin typeface="Arial"/>
                <a:ea typeface="Arial"/>
                <a:cs typeface="Arial"/>
                <a:sym typeface="Arial"/>
              </a:rPr>
              <a:t> </a:t>
            </a:r>
            <a:r>
              <a:rPr b="1" i="0" lang="en-US" sz="2400" u="none" cap="none" strike="noStrike">
                <a:solidFill>
                  <a:schemeClr val="lt1"/>
                </a:solidFill>
                <a:latin typeface="Century Gothic"/>
                <a:ea typeface="Century Gothic"/>
                <a:cs typeface="Century Gothic"/>
                <a:sym typeface="Century Gothic"/>
              </a:rPr>
              <a:t>152,153</a:t>
            </a:r>
            <a:endParaRPr b="0" i="0" sz="1400" u="none" cap="none" strike="noStrike">
              <a:solidFill>
                <a:srgbClr val="000000"/>
              </a:solidFill>
              <a:latin typeface="Century Gothic"/>
              <a:ea typeface="Century Gothic"/>
              <a:cs typeface="Century Gothic"/>
              <a:sym typeface="Century Gothic"/>
            </a:endParaRPr>
          </a:p>
        </p:txBody>
      </p:sp>
      <p:sp>
        <p:nvSpPr>
          <p:cNvPr id="609" name="Google Shape;609;p35"/>
          <p:cNvSpPr txBox="1"/>
          <p:nvPr/>
        </p:nvSpPr>
        <p:spPr>
          <a:xfrm>
            <a:off x="9622100" y="2474700"/>
            <a:ext cx="23973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152,153 in your Student Interactive</a:t>
            </a:r>
            <a:endParaRPr b="0" i="0" sz="1200" u="none" cap="none" strike="noStrike">
              <a:solidFill>
                <a:srgbClr val="000000"/>
              </a:solidFill>
              <a:latin typeface="Arial"/>
              <a:ea typeface="Arial"/>
              <a:cs typeface="Arial"/>
              <a:sym typeface="Arial"/>
            </a:endParaRPr>
          </a:p>
        </p:txBody>
      </p:sp>
      <p:pic>
        <p:nvPicPr>
          <p:cNvPr id="610" name="Google Shape;610;p35"/>
          <p:cNvPicPr preferRelativeResize="0"/>
          <p:nvPr/>
        </p:nvPicPr>
        <p:blipFill rotWithShape="1">
          <a:blip r:embed="rId6">
            <a:alphaModFix/>
          </a:blip>
          <a:srcRect b="0" l="0" r="0" t="0"/>
          <a:stretch/>
        </p:blipFill>
        <p:spPr>
          <a:xfrm>
            <a:off x="463325" y="1937496"/>
            <a:ext cx="4137749" cy="340802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 mammal, dog, clothing&#10;&#10;Description automatically generated" id="611" name="Google Shape;611;p35"/>
          <p:cNvPicPr preferRelativeResize="0"/>
          <p:nvPr/>
        </p:nvPicPr>
        <p:blipFill rotWithShape="1">
          <a:blip r:embed="rId7">
            <a:alphaModFix/>
          </a:blip>
          <a:srcRect b="0" l="0" r="0" t="0"/>
          <a:stretch/>
        </p:blipFill>
        <p:spPr>
          <a:xfrm>
            <a:off x="4954868" y="1930593"/>
            <a:ext cx="4137771" cy="342180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pic>
        <p:nvPicPr>
          <p:cNvPr descr="A picture containing clock&#10;&#10;Description automatically generated" id="617" name="Google Shape;617;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8" name="Google Shape;618;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9" name="Google Shape;619;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0" name="Google Shape;620;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1" name="Google Shape;621;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Read Like a Writer, Write for a Reader </a:t>
            </a:r>
            <a:endParaRPr b="0" i="0" sz="1400" u="none" cap="none" strike="noStrike">
              <a:solidFill>
                <a:srgbClr val="000000"/>
              </a:solidFill>
              <a:latin typeface="Arial"/>
              <a:ea typeface="Arial"/>
              <a:cs typeface="Arial"/>
              <a:sym typeface="Arial"/>
            </a:endParaRPr>
          </a:p>
        </p:txBody>
      </p:sp>
      <p:sp>
        <p:nvSpPr>
          <p:cNvPr id="622" name="Google Shape;622;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161</a:t>
            </a:r>
            <a:endParaRPr b="0" i="0" sz="1400" u="none" cap="none" strike="noStrike">
              <a:solidFill>
                <a:srgbClr val="000000"/>
              </a:solidFill>
              <a:latin typeface="Century Gothic"/>
              <a:ea typeface="Century Gothic"/>
              <a:cs typeface="Century Gothic"/>
              <a:sym typeface="Century Gothic"/>
            </a:endParaRPr>
          </a:p>
        </p:txBody>
      </p:sp>
      <p:pic>
        <p:nvPicPr>
          <p:cNvPr id="623" name="Google Shape;623;p48"/>
          <p:cNvPicPr preferRelativeResize="0"/>
          <p:nvPr/>
        </p:nvPicPr>
        <p:blipFill rotWithShape="1">
          <a:blip r:embed="rId6">
            <a:alphaModFix/>
          </a:blip>
          <a:srcRect b="0" l="0" r="0" t="0"/>
          <a:stretch/>
        </p:blipFill>
        <p:spPr>
          <a:xfrm>
            <a:off x="8349420" y="2133572"/>
            <a:ext cx="2102564" cy="553154"/>
          </a:xfrm>
          <a:prstGeom prst="rect">
            <a:avLst/>
          </a:prstGeom>
          <a:noFill/>
          <a:ln>
            <a:noFill/>
          </a:ln>
        </p:spPr>
      </p:pic>
      <p:sp>
        <p:nvSpPr>
          <p:cNvPr id="624" name="Google Shape;624;p48"/>
          <p:cNvSpPr txBox="1"/>
          <p:nvPr/>
        </p:nvSpPr>
        <p:spPr>
          <a:xfrm>
            <a:off x="7877972" y="2693609"/>
            <a:ext cx="3885300" cy="224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Turn</a:t>
            </a:r>
            <a:r>
              <a:rPr b="0" i="0" lang="en-US" sz="2800" u="none" cap="none" strike="noStrike">
                <a:solidFill>
                  <a:srgbClr val="000000"/>
                </a:solidFill>
                <a:latin typeface="Century Gothic"/>
                <a:ea typeface="Century Gothic"/>
                <a:cs typeface="Century Gothic"/>
                <a:sym typeface="Century Gothic"/>
              </a:rPr>
              <a:t> to page 161 in the Student Interactive and </a:t>
            </a:r>
            <a:r>
              <a:rPr b="1" i="0" lang="en-US" sz="2800" u="none" cap="none" strike="noStrike">
                <a:solidFill>
                  <a:srgbClr val="000000"/>
                </a:solidFill>
                <a:latin typeface="Century Gothic"/>
                <a:ea typeface="Century Gothic"/>
                <a:cs typeface="Century Gothic"/>
                <a:sym typeface="Century Gothic"/>
              </a:rPr>
              <a:t>complete</a:t>
            </a:r>
            <a:r>
              <a:rPr b="0" i="0" lang="en-US" sz="2800" u="none" cap="none" strike="noStrike">
                <a:solidFill>
                  <a:srgbClr val="000000"/>
                </a:solidFill>
                <a:latin typeface="Century Gothic"/>
                <a:ea typeface="Century Gothic"/>
                <a:cs typeface="Century Gothic"/>
                <a:sym typeface="Century Gothic"/>
              </a:rPr>
              <a:t> the activity.</a:t>
            </a:r>
            <a:endParaRPr b="0" i="0" sz="2800" u="none" cap="none" strike="noStrike">
              <a:solidFill>
                <a:schemeClr val="dk1"/>
              </a:solidFill>
              <a:latin typeface="Arial"/>
              <a:ea typeface="Arial"/>
              <a:cs typeface="Arial"/>
              <a:sym typeface="Arial"/>
            </a:endParaRPr>
          </a:p>
        </p:txBody>
      </p:sp>
      <p:pic>
        <p:nvPicPr>
          <p:cNvPr id="625" name="Google Shape;625;p48"/>
          <p:cNvPicPr preferRelativeResize="0"/>
          <p:nvPr/>
        </p:nvPicPr>
        <p:blipFill rotWithShape="1">
          <a:blip r:embed="rId7">
            <a:alphaModFix/>
          </a:blip>
          <a:srcRect b="0" l="0" r="0" t="0"/>
          <a:stretch/>
        </p:blipFill>
        <p:spPr>
          <a:xfrm>
            <a:off x="1644392" y="1353780"/>
            <a:ext cx="5674260" cy="46763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pic>
        <p:nvPicPr>
          <p:cNvPr descr="A picture containing clock&#10;&#10;Description automatically generated" id="631" name="Google Shape;631;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2" name="Google Shape;632;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3" name="Google Shape;633;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4" name="Google Shape;634;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5" name="Google Shape;635;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id="636" name="Google Shape;636;p47"/>
          <p:cNvPicPr preferRelativeResize="0"/>
          <p:nvPr/>
        </p:nvPicPr>
        <p:blipFill rotWithShape="1">
          <a:blip r:embed="rId6">
            <a:alphaModFix/>
          </a:blip>
          <a:srcRect b="0" l="0" r="0" t="0"/>
          <a:stretch/>
        </p:blipFill>
        <p:spPr>
          <a:xfrm>
            <a:off x="4295448" y="1317868"/>
            <a:ext cx="3876675" cy="48863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descr="A picture containing clock&#10;&#10;Description automatically generated" id="642" name="Google Shape;642;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3" name="Google Shape;643;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4" name="Google Shape;644;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5" name="Google Shape;645;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6" name="Google Shape;646;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3600" u="none" cap="none" strike="noStrike">
                <a:solidFill>
                  <a:schemeClr val="lt1"/>
                </a:solidFill>
                <a:latin typeface="Century Gothic"/>
                <a:ea typeface="Century Gothic"/>
                <a:cs typeface="Century Gothic"/>
                <a:sym typeface="Century Gothic"/>
              </a:rPr>
              <a:t>   Writing – Launching Writing Workshop</a:t>
            </a:r>
            <a:endParaRPr b="0" i="0" sz="3600" u="none" cap="none" strike="noStrike">
              <a:solidFill>
                <a:schemeClr val="lt1"/>
              </a:solidFill>
              <a:latin typeface="Century Gothic"/>
              <a:ea typeface="Century Gothic"/>
              <a:cs typeface="Century Gothic"/>
              <a:sym typeface="Century Gothic"/>
            </a:endParaRPr>
          </a:p>
        </p:txBody>
      </p:sp>
      <p:sp>
        <p:nvSpPr>
          <p:cNvPr id="647" name="Google Shape;647;p90"/>
          <p:cNvSpPr/>
          <p:nvPr/>
        </p:nvSpPr>
        <p:spPr>
          <a:xfrm>
            <a:off x="10054644" y="140421"/>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164</a:t>
            </a:r>
            <a:endParaRPr b="0" i="0" sz="1400" u="none" cap="none" strike="noStrike">
              <a:solidFill>
                <a:srgbClr val="000000"/>
              </a:solidFill>
              <a:latin typeface="Century Gothic"/>
              <a:ea typeface="Century Gothic"/>
              <a:cs typeface="Century Gothic"/>
              <a:sym typeface="Century Gothic"/>
            </a:endParaRPr>
          </a:p>
        </p:txBody>
      </p:sp>
      <p:sp>
        <p:nvSpPr>
          <p:cNvPr id="648" name="Google Shape;648;p90"/>
          <p:cNvSpPr txBox="1"/>
          <p:nvPr/>
        </p:nvSpPr>
        <p:spPr>
          <a:xfrm>
            <a:off x="8119257" y="2765055"/>
            <a:ext cx="3900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164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649" name="Google Shape;649;p90"/>
          <p:cNvPicPr preferRelativeResize="0"/>
          <p:nvPr/>
        </p:nvPicPr>
        <p:blipFill rotWithShape="1">
          <a:blip r:embed="rId6">
            <a:alphaModFix/>
          </a:blip>
          <a:srcRect b="0" l="0" r="0" t="0"/>
          <a:stretch/>
        </p:blipFill>
        <p:spPr>
          <a:xfrm>
            <a:off x="1748236" y="1297382"/>
            <a:ext cx="6041461" cy="499740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descr="A picture containing clock&#10;&#10;Description automatically generated" id="655" name="Google Shape;655;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6" name="Google Shape;656;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7" name="Google Shape;657;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8" name="Google Shape;658;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9" name="Google Shape;659;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60" name="Google Shape;660;p49"/>
          <p:cNvSpPr txBox="1"/>
          <p:nvPr/>
        </p:nvSpPr>
        <p:spPr>
          <a:xfrm>
            <a:off x="1067694" y="2586029"/>
            <a:ext cx="9390600" cy="800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continue writing.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49"/>
          <p:cNvSpPr txBox="1"/>
          <p:nvPr/>
        </p:nvSpPr>
        <p:spPr>
          <a:xfrm>
            <a:off x="1067694" y="4484740"/>
            <a:ext cx="85482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book with your class.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662" name="Google Shape;662;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pic>
        <p:nvPicPr>
          <p:cNvPr descr="A picture containing clock&#10;&#10;Description automatically generated" id="668" name="Google Shape;668;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9" name="Google Shape;669;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0" name="Google Shape;670;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1" name="Google Shape;671;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2" name="Google Shape;672;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673" name="Google Shape;673;p51"/>
          <p:cNvSpPr txBox="1"/>
          <p:nvPr/>
        </p:nvSpPr>
        <p:spPr>
          <a:xfrm>
            <a:off x="1400708" y="1386433"/>
            <a:ext cx="9390600" cy="1139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5400" u="none" cap="none" strike="noStrike">
                <a:solidFill>
                  <a:schemeClr val="dk1"/>
                </a:solidFill>
                <a:latin typeface="Century Gothic"/>
                <a:ea typeface="Century Gothic"/>
                <a:cs typeface="Century Gothic"/>
                <a:sym typeface="Century Gothic"/>
              </a:rPr>
              <a:t>I see a pretty beach.</a:t>
            </a:r>
            <a:endParaRPr b="1"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51"/>
          <p:cNvSpPr txBox="1"/>
          <p:nvPr/>
        </p:nvSpPr>
        <p:spPr>
          <a:xfrm>
            <a:off x="298800" y="4199475"/>
            <a:ext cx="3000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glass</a:t>
            </a:r>
            <a:endParaRPr b="0" i="0" sz="1400" u="none" cap="none" strike="noStrike">
              <a:solidFill>
                <a:srgbClr val="000000"/>
              </a:solidFill>
              <a:latin typeface="Arial"/>
              <a:ea typeface="Arial"/>
              <a:cs typeface="Arial"/>
              <a:sym typeface="Arial"/>
            </a:endParaRPr>
          </a:p>
        </p:txBody>
      </p:sp>
      <p:sp>
        <p:nvSpPr>
          <p:cNvPr id="675" name="Google Shape;675;p51"/>
          <p:cNvSpPr txBox="1"/>
          <p:nvPr/>
        </p:nvSpPr>
        <p:spPr>
          <a:xfrm>
            <a:off x="4504275" y="4199475"/>
            <a:ext cx="3000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box</a:t>
            </a:r>
            <a:endParaRPr b="0" i="0" sz="1400" u="none" cap="none" strike="noStrike">
              <a:solidFill>
                <a:srgbClr val="000000"/>
              </a:solidFill>
              <a:latin typeface="Arial"/>
              <a:ea typeface="Arial"/>
              <a:cs typeface="Arial"/>
              <a:sym typeface="Arial"/>
            </a:endParaRPr>
          </a:p>
        </p:txBody>
      </p:sp>
      <p:sp>
        <p:nvSpPr>
          <p:cNvPr id="676" name="Google Shape;676;p51"/>
          <p:cNvSpPr txBox="1"/>
          <p:nvPr/>
        </p:nvSpPr>
        <p:spPr>
          <a:xfrm>
            <a:off x="9193325" y="4199475"/>
            <a:ext cx="3000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bus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descr="A picture containing drawing, lamp&#10;&#10;Description automatically generated" id="682" name="Google Shape;682;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683" name="Google Shape;683;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684" name="Google Shape;684;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685" name="Google Shape;685;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686" name="Google Shape;686;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687" name="Google Shape;687;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pic>
        <p:nvPicPr>
          <p:cNvPr descr="A picture containing clock&#10;&#10;Description automatically generated" id="693" name="Google Shape;693;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4" name="Google Shape;694;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5" name="Google Shape;695;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6" name="Google Shape;696;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7" name="Google Shape;697;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698" name="Google Shape;698;p5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136</a:t>
            </a:r>
            <a:endParaRPr b="0" i="0" sz="1400" u="none" cap="none" strike="noStrike">
              <a:solidFill>
                <a:srgbClr val="000000"/>
              </a:solidFill>
              <a:latin typeface="Century Gothic"/>
              <a:ea typeface="Century Gothic"/>
              <a:cs typeface="Century Gothic"/>
              <a:sym typeface="Century Gothic"/>
            </a:endParaRPr>
          </a:p>
        </p:txBody>
      </p:sp>
      <p:pic>
        <p:nvPicPr>
          <p:cNvPr id="699" name="Google Shape;699;p53"/>
          <p:cNvPicPr preferRelativeResize="0"/>
          <p:nvPr/>
        </p:nvPicPr>
        <p:blipFill rotWithShape="1">
          <a:blip r:embed="rId6">
            <a:alphaModFix/>
          </a:blip>
          <a:srcRect b="0" l="0" r="0" t="0"/>
          <a:stretch/>
        </p:blipFill>
        <p:spPr>
          <a:xfrm>
            <a:off x="540032" y="1543775"/>
            <a:ext cx="2726831" cy="41013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00" name="Google Shape;700;p53"/>
          <p:cNvPicPr preferRelativeResize="0"/>
          <p:nvPr/>
        </p:nvPicPr>
        <p:blipFill rotWithShape="1">
          <a:blip r:embed="rId7">
            <a:alphaModFix/>
          </a:blip>
          <a:srcRect b="0" l="0" r="0" t="0"/>
          <a:stretch/>
        </p:blipFill>
        <p:spPr>
          <a:xfrm>
            <a:off x="3889927" y="1499157"/>
            <a:ext cx="5075592" cy="41906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01" name="Google Shape;701;p53"/>
          <p:cNvSpPr txBox="1"/>
          <p:nvPr/>
        </p:nvSpPr>
        <p:spPr>
          <a:xfrm>
            <a:off x="9193329" y="2351539"/>
            <a:ext cx="30000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a:t>
            </a:r>
            <a:r>
              <a:rPr lang="en-US" sz="3200">
                <a:solidFill>
                  <a:schemeClr val="dk1"/>
                </a:solidFill>
                <a:latin typeface="Century Gothic"/>
                <a:ea typeface="Century Gothic"/>
                <a:cs typeface="Century Gothic"/>
                <a:sym typeface="Century Gothic"/>
              </a:rPr>
              <a:t>36</a:t>
            </a:r>
            <a:r>
              <a:rPr b="0" i="0" lang="en-US" sz="3200" u="none" cap="none" strike="noStrike">
                <a:solidFill>
                  <a:schemeClr val="dk1"/>
                </a:solidFill>
                <a:latin typeface="Century Gothic"/>
                <a:ea typeface="Century Gothic"/>
                <a:cs typeface="Century Gothic"/>
                <a:sym typeface="Century Gothic"/>
              </a:rPr>
              <a:t> in your Student Interactive.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descr="A picture containing clock&#10;&#10;Description automatically generated" id="126" name="Google Shape;126;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27" name="Google Shape;127;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8" name="Google Shape;128;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9" name="Google Shape;129;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30" name="Google Shape;130;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1" name="Google Shape;131;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32" name="Google Shape;132;p8"/>
          <p:cNvPicPr preferRelativeResize="0"/>
          <p:nvPr/>
        </p:nvPicPr>
        <p:blipFill rotWithShape="1">
          <a:blip r:embed="rId6">
            <a:alphaModFix/>
          </a:blip>
          <a:srcRect b="0" l="0" r="0" t="0"/>
          <a:stretch/>
        </p:blipFill>
        <p:spPr>
          <a:xfrm>
            <a:off x="2339812" y="1297875"/>
            <a:ext cx="2690975" cy="39959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33" name="Google Shape;133;p8"/>
          <p:cNvSpPr txBox="1"/>
          <p:nvPr/>
        </p:nvSpPr>
        <p:spPr>
          <a:xfrm>
            <a:off x="5750950" y="1489488"/>
            <a:ext cx="3321900" cy="3879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0000"/>
                </a:solidFill>
                <a:latin typeface="Century Gothic"/>
                <a:ea typeface="Century Gothic"/>
                <a:cs typeface="Century Gothic"/>
                <a:sym typeface="Century Gothic"/>
              </a:rPr>
              <a:t>pit			Tim</a:t>
            </a:r>
            <a:endParaRPr b="0" i="0" sz="4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0000"/>
                </a:solidFill>
                <a:latin typeface="Century Gothic"/>
                <a:ea typeface="Century Gothic"/>
                <a:cs typeface="Century Gothic"/>
                <a:sym typeface="Century Gothic"/>
              </a:rPr>
              <a:t>mom	hip</a:t>
            </a:r>
            <a:endParaRPr b="0" i="0" sz="4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0000"/>
                </a:solidFill>
                <a:latin typeface="Century Gothic"/>
                <a:ea typeface="Century Gothic"/>
                <a:cs typeface="Century Gothic"/>
                <a:sym typeface="Century Gothic"/>
              </a:rPr>
              <a:t>tap		fish </a:t>
            </a:r>
            <a:endParaRPr b="0" i="0" sz="4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0000"/>
                </a:solidFill>
                <a:latin typeface="Century Gothic"/>
                <a:ea typeface="Century Gothic"/>
                <a:cs typeface="Century Gothic"/>
                <a:sym typeface="Century Gothic"/>
              </a:rPr>
              <a:t>Pam		pet</a:t>
            </a:r>
            <a:endParaRPr b="0" i="0" sz="4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0000"/>
                </a:solidFill>
                <a:latin typeface="Century Gothic"/>
                <a:ea typeface="Century Gothic"/>
                <a:cs typeface="Century Gothic"/>
                <a:sym typeface="Century Gothic"/>
              </a:rPr>
              <a:t>fit</a:t>
            </a:r>
            <a:endParaRPr b="0" i="0" sz="4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pic>
        <p:nvPicPr>
          <p:cNvPr descr="A picture containing clock&#10;&#10;Description automatically generated" id="707" name="Google Shape;707;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8" name="Google Shape;708;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9" name="Google Shape;709;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0" name="Google Shape;710;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1" name="Google Shape;711;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12" name="Google Shape;712;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137</a:t>
            </a:r>
            <a:endParaRPr b="0" i="0" sz="1400" u="none" cap="none" strike="noStrike">
              <a:solidFill>
                <a:srgbClr val="000000"/>
              </a:solidFill>
              <a:latin typeface="Century Gothic"/>
              <a:ea typeface="Century Gothic"/>
              <a:cs typeface="Century Gothic"/>
              <a:sym typeface="Century Gothic"/>
            </a:endParaRPr>
          </a:p>
        </p:txBody>
      </p:sp>
      <p:sp>
        <p:nvSpPr>
          <p:cNvPr id="713" name="Google Shape;713;p54"/>
          <p:cNvSpPr txBox="1"/>
          <p:nvPr/>
        </p:nvSpPr>
        <p:spPr>
          <a:xfrm>
            <a:off x="8858043" y="2544032"/>
            <a:ext cx="3301533" cy="22467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137 in your Student Interactive. </a:t>
            </a:r>
            <a:r>
              <a:rPr b="1" i="0" lang="en-US" sz="2800" u="none" cap="none" strike="noStrike">
                <a:solidFill>
                  <a:schemeClr val="dk1"/>
                </a:solidFill>
                <a:latin typeface="Century Gothic"/>
                <a:ea typeface="Century Gothic"/>
                <a:cs typeface="Century Gothic"/>
                <a:sym typeface="Century Gothic"/>
              </a:rPr>
              <a:t>Read</a:t>
            </a:r>
            <a:r>
              <a:rPr b="0" i="0" lang="en-US" sz="2800" u="none" cap="none" strike="noStrike">
                <a:solidFill>
                  <a:schemeClr val="dk1"/>
                </a:solidFill>
                <a:latin typeface="Century Gothic"/>
                <a:ea typeface="Century Gothic"/>
                <a:cs typeface="Century Gothic"/>
                <a:sym typeface="Century Gothic"/>
              </a:rPr>
              <a:t> “In the Pit” with your partner. </a:t>
            </a:r>
            <a:endParaRPr b="0" i="0" sz="2800" u="none" cap="none" strike="noStrike">
              <a:solidFill>
                <a:schemeClr val="dk1"/>
              </a:solidFill>
              <a:latin typeface="Century Gothic"/>
              <a:ea typeface="Century Gothic"/>
              <a:cs typeface="Century Gothic"/>
              <a:sym typeface="Century Gothic"/>
            </a:endParaRPr>
          </a:p>
        </p:txBody>
      </p:sp>
      <p:sp>
        <p:nvSpPr>
          <p:cNvPr id="714" name="Google Shape;714;p54"/>
          <p:cNvSpPr txBox="1"/>
          <p:nvPr/>
        </p:nvSpPr>
        <p:spPr>
          <a:xfrm>
            <a:off x="642569" y="2104364"/>
            <a:ext cx="1816090" cy="31700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my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we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make</a:t>
            </a:r>
            <a:endParaRPr b="0" i="0" sz="1400" u="none" cap="none" strike="noStrike">
              <a:solidFill>
                <a:srgbClr val="000000"/>
              </a:solidFill>
              <a:latin typeface="Arial"/>
              <a:ea typeface="Arial"/>
              <a:cs typeface="Arial"/>
              <a:sym typeface="Arial"/>
            </a:endParaRPr>
          </a:p>
        </p:txBody>
      </p:sp>
      <p:pic>
        <p:nvPicPr>
          <p:cNvPr id="715" name="Google Shape;715;p54"/>
          <p:cNvPicPr preferRelativeResize="0"/>
          <p:nvPr/>
        </p:nvPicPr>
        <p:blipFill rotWithShape="1">
          <a:blip r:embed="rId6">
            <a:alphaModFix/>
          </a:blip>
          <a:srcRect b="0" l="0" r="0" t="0"/>
          <a:stretch/>
        </p:blipFill>
        <p:spPr>
          <a:xfrm>
            <a:off x="2888777" y="1336759"/>
            <a:ext cx="5664406" cy="470531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descr="A picture containing clock&#10;&#10;Description automatically generated" id="721" name="Google Shape;721;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2" name="Google Shape;722;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3" name="Google Shape;723;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4" name="Google Shape;724;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5" name="Google Shape;725;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26" name="Google Shape;726;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138,139</a:t>
            </a:r>
            <a:endParaRPr b="0" i="0" sz="1400" u="none" cap="none" strike="noStrike">
              <a:solidFill>
                <a:srgbClr val="000000"/>
              </a:solidFill>
              <a:latin typeface="Century Gothic"/>
              <a:ea typeface="Century Gothic"/>
              <a:cs typeface="Century Gothic"/>
              <a:sym typeface="Century Gothic"/>
            </a:endParaRPr>
          </a:p>
        </p:txBody>
      </p:sp>
      <p:pic>
        <p:nvPicPr>
          <p:cNvPr id="727" name="Google Shape;727;p55"/>
          <p:cNvPicPr preferRelativeResize="0"/>
          <p:nvPr/>
        </p:nvPicPr>
        <p:blipFill rotWithShape="1">
          <a:blip r:embed="rId6">
            <a:alphaModFix/>
          </a:blip>
          <a:srcRect b="0" l="0" r="0" t="0"/>
          <a:stretch/>
        </p:blipFill>
        <p:spPr>
          <a:xfrm>
            <a:off x="559675" y="1548442"/>
            <a:ext cx="4963360" cy="412174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28" name="Google Shape;728;p55"/>
          <p:cNvPicPr preferRelativeResize="0"/>
          <p:nvPr/>
        </p:nvPicPr>
        <p:blipFill rotWithShape="1">
          <a:blip r:embed="rId7">
            <a:alphaModFix/>
          </a:blip>
          <a:srcRect b="0" l="0" r="0" t="0"/>
          <a:stretch/>
        </p:blipFill>
        <p:spPr>
          <a:xfrm>
            <a:off x="5870245" y="1528143"/>
            <a:ext cx="5002531" cy="41623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pic>
        <p:nvPicPr>
          <p:cNvPr descr="A picture containing clock&#10;&#10;Description automatically generated" id="734" name="Google Shape;734;p56"/>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35" name="Google Shape;735;p56"/>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36" name="Google Shape;736;p56"/>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737" name="Google Shape;737;p56"/>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38" name="Google Shape;738;p56"/>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Create New Understandings</a:t>
            </a:r>
            <a:endParaRPr b="0" i="0" sz="1400" u="none" cap="none" strike="noStrike">
              <a:solidFill>
                <a:srgbClr val="000000"/>
              </a:solidFill>
              <a:latin typeface="Century Gothic"/>
              <a:ea typeface="Century Gothic"/>
              <a:cs typeface="Century Gothic"/>
              <a:sym typeface="Century Gothic"/>
            </a:endParaRPr>
          </a:p>
        </p:txBody>
      </p:sp>
      <p:sp>
        <p:nvSpPr>
          <p:cNvPr id="739" name="Google Shape;739;p5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145</a:t>
            </a:r>
            <a:endParaRPr b="0" i="0" sz="1400" u="none" cap="none" strike="noStrike">
              <a:solidFill>
                <a:srgbClr val="000000"/>
              </a:solidFill>
              <a:latin typeface="Century Gothic"/>
              <a:ea typeface="Century Gothic"/>
              <a:cs typeface="Century Gothic"/>
              <a:sym typeface="Century Gothic"/>
            </a:endParaRPr>
          </a:p>
        </p:txBody>
      </p:sp>
      <p:pic>
        <p:nvPicPr>
          <p:cNvPr id="740" name="Google Shape;740;p56"/>
          <p:cNvPicPr preferRelativeResize="0"/>
          <p:nvPr/>
        </p:nvPicPr>
        <p:blipFill rotWithShape="1">
          <a:blip r:embed="rId6">
            <a:alphaModFix/>
          </a:blip>
          <a:srcRect b="0" l="0" r="0" t="0"/>
          <a:stretch/>
        </p:blipFill>
        <p:spPr>
          <a:xfrm>
            <a:off x="2779609" y="1414462"/>
            <a:ext cx="6014837" cy="494995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descr="A picture containing clock&#10;&#10;Description automatically generated" id="746" name="Google Shape;746;g251f071b4aa_0_1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47" name="Google Shape;747;g251f071b4aa_0_10"/>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48" name="Google Shape;748;g251f071b4aa_0_10"/>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749" name="Google Shape;749;g251f071b4aa_0_1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50" name="Google Shape;750;g251f071b4aa_0_1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lt1"/>
                </a:solidFill>
                <a:latin typeface="Century Gothic"/>
                <a:ea typeface="Century Gothic"/>
                <a:cs typeface="Century Gothic"/>
                <a:sym typeface="Century Gothic"/>
              </a:rPr>
              <a:t>   Close Read - Create New Understandings</a:t>
            </a:r>
            <a:endParaRPr b="0" i="0" sz="1000" u="none" cap="none" strike="noStrike">
              <a:solidFill>
                <a:srgbClr val="000000"/>
              </a:solidFill>
              <a:latin typeface="Century Gothic"/>
              <a:ea typeface="Century Gothic"/>
              <a:cs typeface="Century Gothic"/>
              <a:sym typeface="Century Gothic"/>
            </a:endParaRPr>
          </a:p>
        </p:txBody>
      </p:sp>
      <p:sp>
        <p:nvSpPr>
          <p:cNvPr id="751" name="Google Shape;751;g251f071b4aa_0_10"/>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148,149</a:t>
            </a:r>
            <a:endParaRPr b="0" i="0" sz="1400" u="none" cap="none" strike="noStrike">
              <a:solidFill>
                <a:srgbClr val="000000"/>
              </a:solidFill>
              <a:latin typeface="Century Gothic"/>
              <a:ea typeface="Century Gothic"/>
              <a:cs typeface="Century Gothic"/>
              <a:sym typeface="Century Gothic"/>
            </a:endParaRPr>
          </a:p>
        </p:txBody>
      </p:sp>
      <p:pic>
        <p:nvPicPr>
          <p:cNvPr descr="A screenshot of a cartoon of a dog&#10;&#10;Description automatically generated with low confidence" id="752" name="Google Shape;752;g251f071b4aa_0_10"/>
          <p:cNvPicPr preferRelativeResize="0"/>
          <p:nvPr/>
        </p:nvPicPr>
        <p:blipFill rotWithShape="1">
          <a:blip r:embed="rId6">
            <a:alphaModFix/>
          </a:blip>
          <a:srcRect b="0" l="0" r="0" t="0"/>
          <a:stretch/>
        </p:blipFill>
        <p:spPr>
          <a:xfrm>
            <a:off x="5267078" y="1851037"/>
            <a:ext cx="4587572" cy="379173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plant, dog, flower, mammal&#10;&#10;Description automatically generated" id="753" name="Google Shape;753;g251f071b4aa_0_10"/>
          <p:cNvPicPr preferRelativeResize="0"/>
          <p:nvPr/>
        </p:nvPicPr>
        <p:blipFill rotWithShape="1">
          <a:blip r:embed="rId7">
            <a:alphaModFix/>
          </a:blip>
          <a:srcRect b="0" l="0" r="0" t="0"/>
          <a:stretch/>
        </p:blipFill>
        <p:spPr>
          <a:xfrm>
            <a:off x="409600" y="1851038"/>
            <a:ext cx="4587572" cy="379173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54" name="Google Shape;754;g251f071b4aa_0_10"/>
          <p:cNvSpPr txBox="1"/>
          <p:nvPr/>
        </p:nvSpPr>
        <p:spPr>
          <a:xfrm>
            <a:off x="9984599" y="2110325"/>
            <a:ext cx="2207400" cy="233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148, 149 in your Student Interactive</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pic>
        <p:nvPicPr>
          <p:cNvPr descr="A picture containing clock&#10;&#10;Description automatically generated" id="760" name="Google Shape;760;g251f071b4aa_0_43"/>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61" name="Google Shape;761;g251f071b4aa_0_43"/>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62" name="Google Shape;762;g251f071b4aa_0_43"/>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763" name="Google Shape;763;g251f071b4aa_0_43"/>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64" name="Google Shape;764;g251f071b4aa_0_43"/>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lt1"/>
                </a:solidFill>
                <a:latin typeface="Century Gothic"/>
                <a:ea typeface="Century Gothic"/>
                <a:cs typeface="Century Gothic"/>
                <a:sym typeface="Century Gothic"/>
              </a:rPr>
              <a:t>   Close Read - Create New Understandings</a:t>
            </a:r>
            <a:endParaRPr b="0" i="0" sz="1000" u="none" cap="none" strike="noStrike">
              <a:solidFill>
                <a:srgbClr val="000000"/>
              </a:solidFill>
              <a:latin typeface="Century Gothic"/>
              <a:ea typeface="Century Gothic"/>
              <a:cs typeface="Century Gothic"/>
              <a:sym typeface="Century Gothic"/>
            </a:endParaRPr>
          </a:p>
        </p:txBody>
      </p:sp>
      <p:sp>
        <p:nvSpPr>
          <p:cNvPr id="765" name="Google Shape;765;g251f071b4aa_0_43"/>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152</a:t>
            </a:r>
            <a:endParaRPr b="0" i="0" sz="1400" u="none" cap="none" strike="noStrike">
              <a:solidFill>
                <a:srgbClr val="000000"/>
              </a:solidFill>
              <a:latin typeface="Century Gothic"/>
              <a:ea typeface="Century Gothic"/>
              <a:cs typeface="Century Gothic"/>
              <a:sym typeface="Century Gothic"/>
            </a:endParaRPr>
          </a:p>
        </p:txBody>
      </p:sp>
      <p:sp>
        <p:nvSpPr>
          <p:cNvPr id="766" name="Google Shape;766;g251f071b4aa_0_43"/>
          <p:cNvSpPr txBox="1"/>
          <p:nvPr/>
        </p:nvSpPr>
        <p:spPr>
          <a:xfrm>
            <a:off x="8917000" y="2570213"/>
            <a:ext cx="27237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152 in your Student Interactive</a:t>
            </a:r>
            <a:endParaRPr b="0" i="0" sz="1200" u="none" cap="none" strike="noStrike">
              <a:solidFill>
                <a:srgbClr val="000000"/>
              </a:solidFill>
              <a:latin typeface="Arial"/>
              <a:ea typeface="Arial"/>
              <a:cs typeface="Arial"/>
              <a:sym typeface="Arial"/>
            </a:endParaRPr>
          </a:p>
        </p:txBody>
      </p:sp>
      <p:pic>
        <p:nvPicPr>
          <p:cNvPr descr="A picture containing text, poster, mammal, painting&#10;&#10;Description automatically generated" id="767" name="Google Shape;767;g251f071b4aa_0_43"/>
          <p:cNvPicPr preferRelativeResize="0"/>
          <p:nvPr/>
        </p:nvPicPr>
        <p:blipFill rotWithShape="1">
          <a:blip r:embed="rId6">
            <a:alphaModFix/>
          </a:blip>
          <a:srcRect b="0" l="0" r="0" t="0"/>
          <a:stretch/>
        </p:blipFill>
        <p:spPr>
          <a:xfrm>
            <a:off x="2214350" y="1387800"/>
            <a:ext cx="5551575" cy="45885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pic>
        <p:nvPicPr>
          <p:cNvPr descr="A picture containing clock&#10;&#10;Description automatically generated" id="773" name="Google Shape;773;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4" name="Google Shape;774;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5" name="Google Shape;775;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6" name="Google Shape;776;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7" name="Google Shape;777;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Create New Understandings</a:t>
            </a:r>
            <a:endParaRPr b="0" i="0" sz="1400" u="none" cap="none" strike="noStrike">
              <a:solidFill>
                <a:srgbClr val="000000"/>
              </a:solidFill>
              <a:latin typeface="Century Gothic"/>
              <a:ea typeface="Century Gothic"/>
              <a:cs typeface="Century Gothic"/>
              <a:sym typeface="Century Gothic"/>
            </a:endParaRPr>
          </a:p>
        </p:txBody>
      </p:sp>
      <p:sp>
        <p:nvSpPr>
          <p:cNvPr id="778" name="Google Shape;778;p58"/>
          <p:cNvSpPr/>
          <p:nvPr/>
        </p:nvSpPr>
        <p:spPr>
          <a:xfrm>
            <a:off x="9662889" y="211797"/>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157</a:t>
            </a:r>
            <a:endParaRPr b="0" i="0" sz="1400" u="none" cap="none" strike="noStrike">
              <a:solidFill>
                <a:srgbClr val="000000"/>
              </a:solidFill>
              <a:latin typeface="Century Gothic"/>
              <a:ea typeface="Century Gothic"/>
              <a:cs typeface="Century Gothic"/>
              <a:sym typeface="Century Gothic"/>
            </a:endParaRPr>
          </a:p>
        </p:txBody>
      </p:sp>
      <p:sp>
        <p:nvSpPr>
          <p:cNvPr id="779" name="Google Shape;779;p58"/>
          <p:cNvSpPr txBox="1"/>
          <p:nvPr/>
        </p:nvSpPr>
        <p:spPr>
          <a:xfrm>
            <a:off x="8723754" y="2448789"/>
            <a:ext cx="30000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157 in your Student Interactive. </a:t>
            </a:r>
            <a:endParaRPr b="0" i="0" sz="1400" u="none" cap="none" strike="noStrike">
              <a:solidFill>
                <a:srgbClr val="000000"/>
              </a:solidFill>
              <a:latin typeface="Arial"/>
              <a:ea typeface="Arial"/>
              <a:cs typeface="Arial"/>
              <a:sym typeface="Arial"/>
            </a:endParaRPr>
          </a:p>
        </p:txBody>
      </p:sp>
      <p:pic>
        <p:nvPicPr>
          <p:cNvPr id="780" name="Google Shape;780;p58"/>
          <p:cNvPicPr preferRelativeResize="0"/>
          <p:nvPr/>
        </p:nvPicPr>
        <p:blipFill rotWithShape="1">
          <a:blip r:embed="rId6">
            <a:alphaModFix/>
          </a:blip>
          <a:srcRect b="0" l="0" r="0" t="0"/>
          <a:stretch/>
        </p:blipFill>
        <p:spPr>
          <a:xfrm>
            <a:off x="2349554" y="1482457"/>
            <a:ext cx="5834808" cy="47944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pic>
        <p:nvPicPr>
          <p:cNvPr descr="A picture containing clock&#10;&#10;Description automatically generated" id="786" name="Google Shape;786;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7" name="Google Shape;787;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8" name="Google Shape;788;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9" name="Google Shape;789;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0" name="Google Shape;790;p62"/>
          <p:cNvSpPr/>
          <p:nvPr/>
        </p:nvSpPr>
        <p:spPr>
          <a:xfrm>
            <a:off x="212449" y="285508"/>
            <a:ext cx="11324021"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4000" u="none" cap="none" strike="noStrike">
              <a:solidFill>
                <a:schemeClr val="lt1"/>
              </a:solidFill>
              <a:latin typeface="Avenir"/>
              <a:ea typeface="Avenir"/>
              <a:cs typeface="Avenir"/>
              <a:sym typeface="Avenir"/>
            </a:endParaRPr>
          </a:p>
        </p:txBody>
      </p:sp>
      <p:sp>
        <p:nvSpPr>
          <p:cNvPr id="791" name="Google Shape;791;p62"/>
          <p:cNvSpPr/>
          <p:nvPr/>
        </p:nvSpPr>
        <p:spPr>
          <a:xfrm>
            <a:off x="1759658" y="2906310"/>
            <a:ext cx="2492478" cy="1946787"/>
          </a:xfrm>
          <a:prstGeom prst="rect">
            <a:avLst/>
          </a:prstGeom>
          <a:solidFill>
            <a:srgbClr val="FEE59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2" name="Google Shape;792;p62"/>
          <p:cNvSpPr txBox="1"/>
          <p:nvPr/>
        </p:nvSpPr>
        <p:spPr>
          <a:xfrm>
            <a:off x="948604" y="1667993"/>
            <a:ext cx="10294791"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make suggestions to the Author and Illustrator.</a:t>
            </a:r>
            <a:endParaRPr b="0" i="0" sz="1400" u="none" cap="none" strike="noStrike">
              <a:solidFill>
                <a:srgbClr val="000000"/>
              </a:solidFill>
              <a:latin typeface="Arial"/>
              <a:ea typeface="Arial"/>
              <a:cs typeface="Arial"/>
              <a:sym typeface="Arial"/>
            </a:endParaRPr>
          </a:p>
        </p:txBody>
      </p:sp>
      <p:sp>
        <p:nvSpPr>
          <p:cNvPr id="793" name="Google Shape;793;p62"/>
          <p:cNvSpPr/>
          <p:nvPr/>
        </p:nvSpPr>
        <p:spPr>
          <a:xfrm>
            <a:off x="4849761" y="2906309"/>
            <a:ext cx="2492478" cy="1946787"/>
          </a:xfrm>
          <a:prstGeom prst="rect">
            <a:avLst/>
          </a:prstGeom>
          <a:solidFill>
            <a:srgbClr val="FEE59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4" name="Google Shape;794;p62"/>
          <p:cNvSpPr/>
          <p:nvPr/>
        </p:nvSpPr>
        <p:spPr>
          <a:xfrm>
            <a:off x="8201915" y="2906309"/>
            <a:ext cx="2492478" cy="1946787"/>
          </a:xfrm>
          <a:prstGeom prst="rect">
            <a:avLst/>
          </a:prstGeom>
          <a:solidFill>
            <a:srgbClr val="FEE59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pic>
        <p:nvPicPr>
          <p:cNvPr descr="A picture containing clock&#10;&#10;Description automatically generated" id="800" name="Google Shape;800;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1" name="Google Shape;801;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2" name="Google Shape;802;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3" name="Google Shape;803;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4" name="Google Shape;804;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05" name="Google Shape;805;p63"/>
          <p:cNvSpPr txBox="1"/>
          <p:nvPr/>
        </p:nvSpPr>
        <p:spPr>
          <a:xfrm>
            <a:off x="1482137" y="1820637"/>
            <a:ext cx="939063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How can we make revisions</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descr="Books outline" id="806" name="Google Shape;806;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
        <p:nvSpPr>
          <p:cNvPr id="807" name="Google Shape;807;p63"/>
          <p:cNvSpPr txBox="1"/>
          <p:nvPr/>
        </p:nvSpPr>
        <p:spPr>
          <a:xfrm>
            <a:off x="1482137" y="3186758"/>
            <a:ext cx="939063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How can we make improvements</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pic>
        <p:nvPicPr>
          <p:cNvPr descr="A picture containing clock&#10;&#10;Description automatically generated" id="813" name="Google Shape;813;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4" name="Google Shape;814;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5" name="Google Shape;815;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6" name="Google Shape;816;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7" name="Google Shape;817;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 </a:t>
            </a:r>
            <a:endParaRPr b="0" i="0" sz="4000" u="none" cap="none" strike="noStrike">
              <a:solidFill>
                <a:srgbClr val="000000"/>
              </a:solidFill>
              <a:latin typeface="Century Gothic"/>
              <a:ea typeface="Century Gothic"/>
              <a:cs typeface="Century Gothic"/>
              <a:sym typeface="Century Gothic"/>
            </a:endParaRPr>
          </a:p>
        </p:txBody>
      </p:sp>
      <p:sp>
        <p:nvSpPr>
          <p:cNvPr id="818" name="Google Shape;818;p65"/>
          <p:cNvSpPr txBox="1"/>
          <p:nvPr/>
        </p:nvSpPr>
        <p:spPr>
          <a:xfrm>
            <a:off x="7692900" y="2260572"/>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19" name="Google Shape;819;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162</a:t>
            </a:r>
            <a:endParaRPr b="0" i="0" sz="1400" u="none" cap="none" strike="noStrike">
              <a:solidFill>
                <a:srgbClr val="000000"/>
              </a:solidFill>
              <a:latin typeface="Century Gothic"/>
              <a:ea typeface="Century Gothic"/>
              <a:cs typeface="Century Gothic"/>
              <a:sym typeface="Century Gothic"/>
            </a:endParaRPr>
          </a:p>
        </p:txBody>
      </p:sp>
      <p:pic>
        <p:nvPicPr>
          <p:cNvPr id="820" name="Google Shape;820;p65"/>
          <p:cNvPicPr preferRelativeResize="0"/>
          <p:nvPr/>
        </p:nvPicPr>
        <p:blipFill rotWithShape="1">
          <a:blip r:embed="rId6">
            <a:alphaModFix/>
          </a:blip>
          <a:srcRect b="0" l="0" r="0" t="0"/>
          <a:stretch/>
        </p:blipFill>
        <p:spPr>
          <a:xfrm>
            <a:off x="1428728" y="1297873"/>
            <a:ext cx="5992509" cy="497343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pic>
        <p:nvPicPr>
          <p:cNvPr descr="A picture containing drawing, lamp&#10;&#10;Description automatically generated" id="825" name="Google Shape;825;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26" name="Google Shape;826;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27" name="Google Shape;827;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28" name="Google Shape;828;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29" name="Google Shape;829;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30" name="Google Shape;830;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descr="A picture containing clock&#10;&#10;Description automatically generated" id="139" name="Google Shape;139;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40" name="Google Shape;140;p1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41" name="Google Shape;141;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2" name="Google Shape;142;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lang="en-US" sz="4000">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sp>
        <p:nvSpPr>
          <p:cNvPr id="143" name="Google Shape;143;p1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44" name="Google Shape;144;p1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45" name="Google Shape;145;p18"/>
          <p:cNvSpPr txBox="1"/>
          <p:nvPr/>
        </p:nvSpPr>
        <p:spPr>
          <a:xfrm>
            <a:off x="8275274" y="2355238"/>
            <a:ext cx="3624900" cy="298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 to </a:t>
            </a:r>
            <a:r>
              <a:rPr b="0" i="0" lang="en-US" sz="3200" u="none" cap="none" strike="noStrike">
                <a:solidFill>
                  <a:srgbClr val="000000"/>
                </a:solidFill>
                <a:latin typeface="Century Gothic"/>
                <a:ea typeface="Century Gothic"/>
                <a:cs typeface="Century Gothic"/>
                <a:sym typeface="Century Gothic"/>
              </a:rPr>
              <a:t>page 131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id="146" name="Google Shape;146;p18"/>
          <p:cNvPicPr preferRelativeResize="0"/>
          <p:nvPr/>
        </p:nvPicPr>
        <p:blipFill rotWithShape="1">
          <a:blip r:embed="rId6">
            <a:alphaModFix/>
          </a:blip>
          <a:srcRect b="0" l="0" r="0" t="0"/>
          <a:stretch/>
        </p:blipFill>
        <p:spPr>
          <a:xfrm>
            <a:off x="1639234" y="1221198"/>
            <a:ext cx="6128651" cy="50597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pic>
        <p:nvPicPr>
          <p:cNvPr descr="A picture containing clock&#10;&#10;Description automatically generated" id="836" name="Google Shape;836;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37" name="Google Shape;837;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38" name="Google Shape;838;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9" name="Google Shape;839;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40" name="Google Shape;840;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841" name="Google Shape;841;p67"/>
          <p:cNvPicPr preferRelativeResize="0"/>
          <p:nvPr/>
        </p:nvPicPr>
        <p:blipFill rotWithShape="1">
          <a:blip r:embed="rId6">
            <a:alphaModFix/>
          </a:blip>
          <a:srcRect b="0" l="0" r="0" t="0"/>
          <a:stretch/>
        </p:blipFill>
        <p:spPr>
          <a:xfrm>
            <a:off x="677760" y="1317309"/>
            <a:ext cx="1882344" cy="2559287"/>
          </a:xfrm>
          <a:prstGeom prst="rect">
            <a:avLst/>
          </a:prstGeom>
          <a:noFill/>
          <a:ln>
            <a:noFill/>
          </a:ln>
        </p:spPr>
      </p:pic>
      <p:pic>
        <p:nvPicPr>
          <p:cNvPr id="842" name="Google Shape;842;p67"/>
          <p:cNvPicPr preferRelativeResize="0"/>
          <p:nvPr/>
        </p:nvPicPr>
        <p:blipFill rotWithShape="1">
          <a:blip r:embed="rId7">
            <a:alphaModFix/>
          </a:blip>
          <a:srcRect b="0" l="0" r="0" t="0"/>
          <a:stretch/>
        </p:blipFill>
        <p:spPr>
          <a:xfrm>
            <a:off x="2838993" y="1317309"/>
            <a:ext cx="1887646" cy="2564406"/>
          </a:xfrm>
          <a:prstGeom prst="rect">
            <a:avLst/>
          </a:prstGeom>
          <a:noFill/>
          <a:ln>
            <a:noFill/>
          </a:ln>
        </p:spPr>
      </p:pic>
      <p:pic>
        <p:nvPicPr>
          <p:cNvPr id="843" name="Google Shape;843;p67"/>
          <p:cNvPicPr preferRelativeResize="0"/>
          <p:nvPr/>
        </p:nvPicPr>
        <p:blipFill rotWithShape="1">
          <a:blip r:embed="rId8">
            <a:alphaModFix/>
          </a:blip>
          <a:srcRect b="0" l="0" r="0" t="0"/>
          <a:stretch/>
        </p:blipFill>
        <p:spPr>
          <a:xfrm>
            <a:off x="5056546" y="1324381"/>
            <a:ext cx="1822213" cy="2564407"/>
          </a:xfrm>
          <a:prstGeom prst="rect">
            <a:avLst/>
          </a:prstGeom>
          <a:noFill/>
          <a:ln>
            <a:noFill/>
          </a:ln>
        </p:spPr>
      </p:pic>
      <p:pic>
        <p:nvPicPr>
          <p:cNvPr id="844" name="Google Shape;844;p67"/>
          <p:cNvPicPr preferRelativeResize="0"/>
          <p:nvPr/>
        </p:nvPicPr>
        <p:blipFill rotWithShape="1">
          <a:blip r:embed="rId9">
            <a:alphaModFix/>
          </a:blip>
          <a:srcRect b="0" l="0" r="0" t="0"/>
          <a:stretch/>
        </p:blipFill>
        <p:spPr>
          <a:xfrm>
            <a:off x="7223081" y="1319262"/>
            <a:ext cx="1832450" cy="2574644"/>
          </a:xfrm>
          <a:prstGeom prst="rect">
            <a:avLst/>
          </a:prstGeom>
          <a:noFill/>
          <a:ln>
            <a:noFill/>
          </a:ln>
        </p:spPr>
      </p:pic>
      <p:pic>
        <p:nvPicPr>
          <p:cNvPr id="845" name="Google Shape;845;p67"/>
          <p:cNvPicPr preferRelativeResize="0"/>
          <p:nvPr/>
        </p:nvPicPr>
        <p:blipFill rotWithShape="1">
          <a:blip r:embed="rId10">
            <a:alphaModFix/>
          </a:blip>
          <a:srcRect b="0" l="0" r="0" t="0"/>
          <a:stretch/>
        </p:blipFill>
        <p:spPr>
          <a:xfrm>
            <a:off x="9399853" y="1334619"/>
            <a:ext cx="1817094" cy="2554169"/>
          </a:xfrm>
          <a:prstGeom prst="rect">
            <a:avLst/>
          </a:prstGeom>
          <a:noFill/>
          <a:ln>
            <a:noFill/>
          </a:ln>
        </p:spPr>
      </p:pic>
      <p:pic>
        <p:nvPicPr>
          <p:cNvPr id="846" name="Google Shape;846;p67"/>
          <p:cNvPicPr preferRelativeResize="0"/>
          <p:nvPr/>
        </p:nvPicPr>
        <p:blipFill rotWithShape="1">
          <a:blip r:embed="rId11">
            <a:alphaModFix/>
          </a:blip>
          <a:srcRect b="0" l="0" r="0" t="0"/>
          <a:stretch/>
        </p:blipFill>
        <p:spPr>
          <a:xfrm>
            <a:off x="1895552" y="4013203"/>
            <a:ext cx="1822213" cy="2559288"/>
          </a:xfrm>
          <a:prstGeom prst="rect">
            <a:avLst/>
          </a:prstGeom>
          <a:noFill/>
          <a:ln>
            <a:noFill/>
          </a:ln>
        </p:spPr>
      </p:pic>
      <p:pic>
        <p:nvPicPr>
          <p:cNvPr id="847" name="Google Shape;847;p67"/>
          <p:cNvPicPr preferRelativeResize="0"/>
          <p:nvPr/>
        </p:nvPicPr>
        <p:blipFill rotWithShape="1">
          <a:blip r:embed="rId12">
            <a:alphaModFix/>
          </a:blip>
          <a:srcRect b="0" l="0" r="0" t="0"/>
          <a:stretch/>
        </p:blipFill>
        <p:spPr>
          <a:xfrm>
            <a:off x="4047939" y="4013203"/>
            <a:ext cx="1811975" cy="2569523"/>
          </a:xfrm>
          <a:prstGeom prst="rect">
            <a:avLst/>
          </a:prstGeom>
          <a:noFill/>
          <a:ln>
            <a:noFill/>
          </a:ln>
        </p:spPr>
      </p:pic>
      <p:pic>
        <p:nvPicPr>
          <p:cNvPr id="848" name="Google Shape;848;p67"/>
          <p:cNvPicPr preferRelativeResize="0"/>
          <p:nvPr/>
        </p:nvPicPr>
        <p:blipFill rotWithShape="1">
          <a:blip r:embed="rId13">
            <a:alphaModFix/>
          </a:blip>
          <a:srcRect b="0" l="0" r="0" t="0"/>
          <a:stretch/>
        </p:blipFill>
        <p:spPr>
          <a:xfrm>
            <a:off x="6190088" y="4008084"/>
            <a:ext cx="1822213" cy="2564407"/>
          </a:xfrm>
          <a:prstGeom prst="rect">
            <a:avLst/>
          </a:prstGeom>
          <a:noFill/>
          <a:ln>
            <a:noFill/>
          </a:ln>
        </p:spPr>
      </p:pic>
      <p:pic>
        <p:nvPicPr>
          <p:cNvPr id="849" name="Google Shape;849;p67"/>
          <p:cNvPicPr preferRelativeResize="0"/>
          <p:nvPr/>
        </p:nvPicPr>
        <p:blipFill rotWithShape="1">
          <a:blip r:embed="rId14">
            <a:alphaModFix/>
          </a:blip>
          <a:srcRect b="0" l="0" r="0" t="0"/>
          <a:stretch/>
        </p:blipFill>
        <p:spPr>
          <a:xfrm>
            <a:off x="8332237" y="4018320"/>
            <a:ext cx="1842687" cy="255928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pic>
        <p:nvPicPr>
          <p:cNvPr descr="A picture containing clock&#10;&#10;Description automatically generated" id="855" name="Google Shape;855;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56" name="Google Shape;856;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57" name="Google Shape;857;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8" name="Google Shape;858;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59" name="Google Shape;859;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60" name="Google Shape;860;p68"/>
          <p:cNvSpPr txBox="1"/>
          <p:nvPr/>
        </p:nvSpPr>
        <p:spPr>
          <a:xfrm>
            <a:off x="968539" y="2647092"/>
            <a:ext cx="1912154" cy="21236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li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Nn</a:t>
            </a:r>
            <a:endParaRPr b="0" i="0" sz="6600" u="none" cap="none" strike="noStrike">
              <a:solidFill>
                <a:schemeClr val="dk1"/>
              </a:solidFill>
              <a:latin typeface="Century Gothic"/>
              <a:ea typeface="Century Gothic"/>
              <a:cs typeface="Century Gothic"/>
              <a:sym typeface="Century Gothic"/>
            </a:endParaRPr>
          </a:p>
        </p:txBody>
      </p:sp>
      <p:sp>
        <p:nvSpPr>
          <p:cNvPr id="861" name="Google Shape;861;p68"/>
          <p:cNvSpPr txBox="1"/>
          <p:nvPr/>
        </p:nvSpPr>
        <p:spPr>
          <a:xfrm>
            <a:off x="1933975" y="1272178"/>
            <a:ext cx="200281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can</a:t>
            </a:r>
            <a:endParaRPr b="0" i="0" sz="4400" u="none" cap="none" strike="noStrike">
              <a:solidFill>
                <a:srgbClr val="000000"/>
              </a:solidFill>
              <a:latin typeface="Century Gothic"/>
              <a:ea typeface="Century Gothic"/>
              <a:cs typeface="Century Gothic"/>
              <a:sym typeface="Century Gothic"/>
            </a:endParaRPr>
          </a:p>
        </p:txBody>
      </p:sp>
      <p:sp>
        <p:nvSpPr>
          <p:cNvPr id="862" name="Google Shape;862;p68"/>
          <p:cNvSpPr txBox="1"/>
          <p:nvPr/>
        </p:nvSpPr>
        <p:spPr>
          <a:xfrm>
            <a:off x="4078143" y="1273876"/>
            <a:ext cx="1912155"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sit</a:t>
            </a:r>
            <a:endParaRPr b="0" i="0" sz="4400" u="none" cap="none" strike="noStrike">
              <a:solidFill>
                <a:srgbClr val="000000"/>
              </a:solidFill>
              <a:latin typeface="Century Gothic"/>
              <a:ea typeface="Century Gothic"/>
              <a:cs typeface="Century Gothic"/>
              <a:sym typeface="Century Gothic"/>
            </a:endParaRPr>
          </a:p>
        </p:txBody>
      </p:sp>
      <p:sp>
        <p:nvSpPr>
          <p:cNvPr id="863" name="Google Shape;863;p68"/>
          <p:cNvSpPr txBox="1"/>
          <p:nvPr/>
        </p:nvSpPr>
        <p:spPr>
          <a:xfrm>
            <a:off x="8238565" y="1310687"/>
            <a:ext cx="1912155"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tip</a:t>
            </a:r>
            <a:endParaRPr b="0" i="0" sz="4400" u="none" cap="none" strike="noStrike">
              <a:solidFill>
                <a:srgbClr val="000000"/>
              </a:solidFill>
              <a:latin typeface="Century Gothic"/>
              <a:ea typeface="Century Gothic"/>
              <a:cs typeface="Century Gothic"/>
              <a:sym typeface="Century Gothic"/>
            </a:endParaRPr>
          </a:p>
        </p:txBody>
      </p:sp>
      <p:sp>
        <p:nvSpPr>
          <p:cNvPr id="864" name="Google Shape;864;p68"/>
          <p:cNvSpPr txBox="1"/>
          <p:nvPr/>
        </p:nvSpPr>
        <p:spPr>
          <a:xfrm>
            <a:off x="6201703" y="1297873"/>
            <a:ext cx="1912155"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nap</a:t>
            </a:r>
            <a:endParaRPr b="0" i="0" sz="4400" u="none" cap="none" strike="noStrike">
              <a:solidFill>
                <a:srgbClr val="000000"/>
              </a:solidFill>
              <a:latin typeface="Century Gothic"/>
              <a:ea typeface="Century Gothic"/>
              <a:cs typeface="Century Gothic"/>
              <a:sym typeface="Century Gothic"/>
            </a:endParaRPr>
          </a:p>
        </p:txBody>
      </p:sp>
      <p:sp>
        <p:nvSpPr>
          <p:cNvPr id="865" name="Google Shape;865;p6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140</a:t>
            </a:r>
            <a:endParaRPr b="0" i="0" sz="1400" u="none" cap="none" strike="noStrike">
              <a:solidFill>
                <a:srgbClr val="000000"/>
              </a:solidFill>
              <a:latin typeface="Century Gothic"/>
              <a:ea typeface="Century Gothic"/>
              <a:cs typeface="Century Gothic"/>
              <a:sym typeface="Century Gothic"/>
            </a:endParaRPr>
          </a:p>
        </p:txBody>
      </p:sp>
      <p:sp>
        <p:nvSpPr>
          <p:cNvPr id="866" name="Google Shape;866;p68"/>
          <p:cNvSpPr txBox="1"/>
          <p:nvPr/>
        </p:nvSpPr>
        <p:spPr>
          <a:xfrm>
            <a:off x="9066723" y="2895424"/>
            <a:ext cx="30000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140 in your Student Interactive. </a:t>
            </a:r>
            <a:endParaRPr b="0" i="0" sz="1400" u="none" cap="none" strike="noStrike">
              <a:solidFill>
                <a:srgbClr val="000000"/>
              </a:solidFill>
              <a:latin typeface="Arial"/>
              <a:ea typeface="Arial"/>
              <a:cs typeface="Arial"/>
              <a:sym typeface="Arial"/>
            </a:endParaRPr>
          </a:p>
        </p:txBody>
      </p:sp>
      <p:pic>
        <p:nvPicPr>
          <p:cNvPr id="867" name="Google Shape;867;p68"/>
          <p:cNvPicPr preferRelativeResize="0"/>
          <p:nvPr/>
        </p:nvPicPr>
        <p:blipFill rotWithShape="1">
          <a:blip r:embed="rId6">
            <a:alphaModFix/>
          </a:blip>
          <a:srcRect b="0" l="0" r="0" t="0"/>
          <a:stretch/>
        </p:blipFill>
        <p:spPr>
          <a:xfrm>
            <a:off x="3165566" y="2302726"/>
            <a:ext cx="5073016" cy="427880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pic>
        <p:nvPicPr>
          <p:cNvPr descr="A picture containing clock&#10;&#10;Description automatically generated" id="873" name="Google Shape;873;p5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74" name="Google Shape;874;p59"/>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75" name="Google Shape;875;p5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6" name="Google Shape;876;p5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lang="en-US" sz="4000">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77" name="Google Shape;877;p59"/>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78" name="Google Shape;878;p5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141</a:t>
            </a:r>
            <a:endParaRPr b="0" i="0" sz="1400" u="none" cap="none" strike="noStrike">
              <a:solidFill>
                <a:srgbClr val="000000"/>
              </a:solidFill>
              <a:latin typeface="Century Gothic"/>
              <a:ea typeface="Century Gothic"/>
              <a:cs typeface="Century Gothic"/>
              <a:sym typeface="Century Gothic"/>
            </a:endParaRPr>
          </a:p>
        </p:txBody>
      </p:sp>
      <p:sp>
        <p:nvSpPr>
          <p:cNvPr id="879" name="Google Shape;879;p59"/>
          <p:cNvSpPr txBox="1"/>
          <p:nvPr/>
        </p:nvSpPr>
        <p:spPr>
          <a:xfrm>
            <a:off x="8527924" y="1949375"/>
            <a:ext cx="3358500" cy="3140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1400" u="none" cap="none" strike="noStrike">
              <a:solidFill>
                <a:srgbClr val="000000"/>
              </a:solidFill>
              <a:latin typeface="Arial"/>
              <a:ea typeface="Arial"/>
              <a:cs typeface="Arial"/>
              <a:sym typeface="Arial"/>
            </a:endParaRPr>
          </a:p>
        </p:txBody>
      </p:sp>
      <p:pic>
        <p:nvPicPr>
          <p:cNvPr id="880" name="Google Shape;880;p59"/>
          <p:cNvPicPr preferRelativeResize="0"/>
          <p:nvPr/>
        </p:nvPicPr>
        <p:blipFill rotWithShape="1">
          <a:blip r:embed="rId6">
            <a:alphaModFix/>
          </a:blip>
          <a:srcRect b="0" l="0" r="0" t="0"/>
          <a:stretch/>
        </p:blipFill>
        <p:spPr>
          <a:xfrm>
            <a:off x="1965883" y="1337910"/>
            <a:ext cx="5885607" cy="48556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pic>
        <p:nvPicPr>
          <p:cNvPr descr="A picture containing clock&#10;&#10;Description automatically generated" id="886" name="Google Shape;886;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7" name="Google Shape;887;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88" name="Google Shape;888;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89" name="Google Shape;889;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0" name="Google Shape;890;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891" name="Google Shape;891;p69"/>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my</a:t>
            </a:r>
            <a:endParaRPr b="0" i="0" sz="1400" u="none" cap="none" strike="noStrike">
              <a:solidFill>
                <a:srgbClr val="000000"/>
              </a:solidFill>
              <a:latin typeface="Century Gothic"/>
              <a:ea typeface="Century Gothic"/>
              <a:cs typeface="Century Gothic"/>
              <a:sym typeface="Century Gothic"/>
            </a:endParaRPr>
          </a:p>
        </p:txBody>
      </p:sp>
      <p:sp>
        <p:nvSpPr>
          <p:cNvPr id="892" name="Google Shape;892;p69"/>
          <p:cNvSpPr txBox="1"/>
          <p:nvPr/>
        </p:nvSpPr>
        <p:spPr>
          <a:xfrm>
            <a:off x="4495801" y="2538726"/>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we</a:t>
            </a:r>
            <a:endParaRPr b="0" i="0" sz="1400" u="none" cap="none" strike="noStrike">
              <a:solidFill>
                <a:srgbClr val="000000"/>
              </a:solidFill>
              <a:latin typeface="Century Gothic"/>
              <a:ea typeface="Century Gothic"/>
              <a:cs typeface="Century Gothic"/>
              <a:sym typeface="Century Gothic"/>
            </a:endParaRPr>
          </a:p>
        </p:txBody>
      </p:sp>
      <p:sp>
        <p:nvSpPr>
          <p:cNvPr id="893" name="Google Shape;893;p69"/>
          <p:cNvSpPr txBox="1"/>
          <p:nvPr/>
        </p:nvSpPr>
        <p:spPr>
          <a:xfrm>
            <a:off x="8002497" y="2524559"/>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make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pic>
        <p:nvPicPr>
          <p:cNvPr descr="A picture containing clock&#10;&#10;Description automatically generated" id="899" name="Google Shape;899;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0" name="Google Shape;900;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1" name="Google Shape;901;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2" name="Google Shape;902;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3" name="Google Shape;903;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04" name="Google Shape;904;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145</a:t>
            </a:r>
            <a:endParaRPr b="0" i="0" sz="1400" u="none" cap="none" strike="noStrike">
              <a:solidFill>
                <a:srgbClr val="000000"/>
              </a:solidFill>
              <a:latin typeface="Century Gothic"/>
              <a:ea typeface="Century Gothic"/>
              <a:cs typeface="Century Gothic"/>
              <a:sym typeface="Century Gothic"/>
            </a:endParaRPr>
          </a:p>
        </p:txBody>
      </p:sp>
      <p:pic>
        <p:nvPicPr>
          <p:cNvPr id="905" name="Google Shape;905;p70"/>
          <p:cNvPicPr preferRelativeResize="0"/>
          <p:nvPr/>
        </p:nvPicPr>
        <p:blipFill rotWithShape="1">
          <a:blip r:embed="rId6">
            <a:alphaModFix/>
          </a:blip>
          <a:srcRect b="0" l="0" r="0" t="0"/>
          <a:stretch/>
        </p:blipFill>
        <p:spPr>
          <a:xfrm>
            <a:off x="2018807" y="1467599"/>
            <a:ext cx="5912708" cy="489681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06" name="Google Shape;906;p70"/>
          <p:cNvSpPr txBox="1"/>
          <p:nvPr/>
        </p:nvSpPr>
        <p:spPr>
          <a:xfrm>
            <a:off x="8527924" y="1949375"/>
            <a:ext cx="3358500" cy="3140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pic>
        <p:nvPicPr>
          <p:cNvPr descr="A picture containing clock&#10;&#10;Description automatically generated" id="912" name="Google Shape;912;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3" name="Google Shape;913;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4" name="Google Shape;914;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5" name="Google Shape;915;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6" name="Google Shape;916;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17" name="Google Shape;917;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158</a:t>
            </a:r>
            <a:endParaRPr b="0" i="0" sz="1400" u="none" cap="none" strike="noStrike">
              <a:solidFill>
                <a:srgbClr val="000000"/>
              </a:solidFill>
              <a:latin typeface="Century Gothic"/>
              <a:ea typeface="Century Gothic"/>
              <a:cs typeface="Century Gothic"/>
              <a:sym typeface="Century Gothic"/>
            </a:endParaRPr>
          </a:p>
        </p:txBody>
      </p:sp>
      <p:sp>
        <p:nvSpPr>
          <p:cNvPr id="918" name="Google Shape;918;p71"/>
          <p:cNvSpPr txBox="1"/>
          <p:nvPr/>
        </p:nvSpPr>
        <p:spPr>
          <a:xfrm>
            <a:off x="7625450" y="3593275"/>
            <a:ext cx="43938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000" u="none" cap="none" strike="noStrike">
                <a:solidFill>
                  <a:schemeClr val="dk1"/>
                </a:solidFill>
                <a:latin typeface="Century Gothic"/>
                <a:ea typeface="Century Gothic"/>
                <a:cs typeface="Century Gothic"/>
                <a:sym typeface="Century Gothic"/>
              </a:rPr>
              <a:t>What is fun about exploring new places</a:t>
            </a:r>
            <a:r>
              <a:rPr b="0" i="0" lang="en-US" sz="3000" u="none" cap="none" strike="noStrike">
                <a:solidFill>
                  <a:schemeClr val="dk1"/>
                </a:solidFill>
                <a:latin typeface="Arial"/>
                <a:ea typeface="Arial"/>
                <a:cs typeface="Arial"/>
                <a:sym typeface="Arial"/>
              </a:rPr>
              <a:t>?</a:t>
            </a:r>
            <a:endParaRPr b="0" i="0" sz="3000" u="none" cap="none" strike="noStrike">
              <a:solidFill>
                <a:schemeClr val="dk1"/>
              </a:solidFill>
              <a:latin typeface="Arial"/>
              <a:ea typeface="Arial"/>
              <a:cs typeface="Arial"/>
              <a:sym typeface="Arial"/>
            </a:endParaRPr>
          </a:p>
        </p:txBody>
      </p:sp>
      <p:pic>
        <p:nvPicPr>
          <p:cNvPr id="919" name="Google Shape;919;p71"/>
          <p:cNvPicPr preferRelativeResize="0"/>
          <p:nvPr/>
        </p:nvPicPr>
        <p:blipFill rotWithShape="1">
          <a:blip r:embed="rId6">
            <a:alphaModFix/>
          </a:blip>
          <a:srcRect b="0" l="0" r="0" t="0"/>
          <a:stretch/>
        </p:blipFill>
        <p:spPr>
          <a:xfrm>
            <a:off x="1149621" y="1214450"/>
            <a:ext cx="6014837" cy="494995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text&#10;&#10;Description automatically generated" id="920" name="Google Shape;920;p71"/>
          <p:cNvPicPr preferRelativeResize="0"/>
          <p:nvPr/>
        </p:nvPicPr>
        <p:blipFill rotWithShape="1">
          <a:blip r:embed="rId7">
            <a:alphaModFix/>
          </a:blip>
          <a:srcRect b="35517" l="0" r="61884" t="19603"/>
          <a:stretch/>
        </p:blipFill>
        <p:spPr>
          <a:xfrm>
            <a:off x="7863540" y="2439953"/>
            <a:ext cx="3917624" cy="92177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pic>
        <p:nvPicPr>
          <p:cNvPr descr="A picture containing clock&#10;&#10;Description automatically generated" id="926" name="Google Shape;926;p6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7" name="Google Shape;927;p6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8" name="Google Shape;928;p6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9" name="Google Shape;929;p6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0" name="Google Shape;930;p60"/>
          <p:cNvSpPr/>
          <p:nvPr/>
        </p:nvSpPr>
        <p:spPr>
          <a:xfrm>
            <a:off x="212449" y="285508"/>
            <a:ext cx="11324021"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 Writing Workshop</a:t>
            </a:r>
            <a:endParaRPr b="0" i="0" sz="4000" u="none" cap="none" strike="noStrike">
              <a:solidFill>
                <a:schemeClr val="lt1"/>
              </a:solidFill>
              <a:latin typeface="Avenir"/>
              <a:ea typeface="Avenir"/>
              <a:cs typeface="Avenir"/>
              <a:sym typeface="Avenir"/>
            </a:endParaRPr>
          </a:p>
        </p:txBody>
      </p:sp>
      <p:sp>
        <p:nvSpPr>
          <p:cNvPr id="931" name="Google Shape;931;p6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165</a:t>
            </a:r>
            <a:endParaRPr b="0" i="0" sz="1400" u="none" cap="none" strike="noStrike">
              <a:solidFill>
                <a:srgbClr val="000000"/>
              </a:solidFill>
              <a:latin typeface="Century Gothic"/>
              <a:ea typeface="Century Gothic"/>
              <a:cs typeface="Century Gothic"/>
              <a:sym typeface="Century Gothic"/>
            </a:endParaRPr>
          </a:p>
        </p:txBody>
      </p:sp>
      <p:pic>
        <p:nvPicPr>
          <p:cNvPr id="932" name="Google Shape;932;p60"/>
          <p:cNvPicPr preferRelativeResize="0"/>
          <p:nvPr/>
        </p:nvPicPr>
        <p:blipFill rotWithShape="1">
          <a:blip r:embed="rId6">
            <a:alphaModFix/>
          </a:blip>
          <a:srcRect b="0" l="0" r="0" t="0"/>
          <a:stretch/>
        </p:blipFill>
        <p:spPr>
          <a:xfrm>
            <a:off x="1978379" y="1206512"/>
            <a:ext cx="6270369" cy="52328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33" name="Google Shape;933;p60"/>
          <p:cNvSpPr txBox="1"/>
          <p:nvPr/>
        </p:nvSpPr>
        <p:spPr>
          <a:xfrm>
            <a:off x="8887854" y="2280418"/>
            <a:ext cx="29973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165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 </a:t>
            </a:r>
            <a:endParaRPr b="0" i="0" sz="2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pic>
        <p:nvPicPr>
          <p:cNvPr descr="A picture containing clock&#10;&#10;Description automatically generated" id="939" name="Google Shape;939;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0" name="Google Shape;940;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1" name="Google Shape;941;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2" name="Google Shape;942;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3" name="Google Shape;943;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4000" u="none" cap="none" strike="noStrike">
              <a:solidFill>
                <a:srgbClr val="000000"/>
              </a:solidFill>
              <a:latin typeface="Century Gothic"/>
              <a:ea typeface="Century Gothic"/>
              <a:cs typeface="Century Gothic"/>
              <a:sym typeface="Century Gothic"/>
            </a:endParaRPr>
          </a:p>
        </p:txBody>
      </p:sp>
      <p:sp>
        <p:nvSpPr>
          <p:cNvPr id="944" name="Google Shape;944;p91"/>
          <p:cNvSpPr txBox="1"/>
          <p:nvPr/>
        </p:nvSpPr>
        <p:spPr>
          <a:xfrm>
            <a:off x="1482137" y="1427276"/>
            <a:ext cx="9390600" cy="4525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We lost the baseball in the bushes.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Which word in the sentence is an example of a plural noun</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A. We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B. lost</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C. baseball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D. bushes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51" name="Google Shape;951;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52" name="Google Shape;952;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4</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53" name="Google Shape;953;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54" name="Google Shape;954;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55" name="Google Shape;955;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6" name="Google Shape;956;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 </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descr="A picture containing clock&#10;&#10;Description automatically generated" id="152" name="Google Shape;152;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3" name="Google Shape;153;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4" name="Google Shape;154;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5" name="Google Shape;155;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6" name="Google Shape;156;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57" name="Google Shape;157;p9"/>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my</a:t>
            </a:r>
            <a:endParaRPr b="0" i="0" sz="1400" u="none" cap="none" strike="noStrike">
              <a:solidFill>
                <a:srgbClr val="000000"/>
              </a:solidFill>
              <a:latin typeface="Century Gothic"/>
              <a:ea typeface="Century Gothic"/>
              <a:cs typeface="Century Gothic"/>
              <a:sym typeface="Century Gothic"/>
            </a:endParaRPr>
          </a:p>
        </p:txBody>
      </p:sp>
      <p:sp>
        <p:nvSpPr>
          <p:cNvPr id="158" name="Google Shape;158;p9"/>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we</a:t>
            </a:r>
            <a:endParaRPr b="0" i="0" sz="1400" u="none" cap="none" strike="noStrike">
              <a:solidFill>
                <a:srgbClr val="000000"/>
              </a:solidFill>
              <a:latin typeface="Century Gothic"/>
              <a:ea typeface="Century Gothic"/>
              <a:cs typeface="Century Gothic"/>
              <a:sym typeface="Century Gothic"/>
            </a:endParaRPr>
          </a:p>
        </p:txBody>
      </p:sp>
      <p:sp>
        <p:nvSpPr>
          <p:cNvPr id="159" name="Google Shape;159;p9"/>
          <p:cNvSpPr txBox="1"/>
          <p:nvPr/>
        </p:nvSpPr>
        <p:spPr>
          <a:xfrm>
            <a:off x="8002497" y="2524559"/>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make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descr="A picture containing clock&#10;&#10;Description automatically generated" id="165" name="Google Shape;165;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66" name="Google Shape;166;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67" name="Google Shape;167;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8" name="Google Shape;168;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9" name="Google Shape;169;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70" name="Google Shape;170;p10"/>
          <p:cNvSpPr txBox="1"/>
          <p:nvPr/>
        </p:nvSpPr>
        <p:spPr>
          <a:xfrm>
            <a:off x="8622232" y="2001034"/>
            <a:ext cx="32565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Century Gothic"/>
                <a:ea typeface="Century Gothic"/>
                <a:cs typeface="Century Gothic"/>
                <a:sym typeface="Century Gothic"/>
              </a:rPr>
              <a:t>Essential Question: </a:t>
            </a:r>
            <a:r>
              <a:rPr b="0" i="0" lang="en-US" sz="2400" u="none" cap="none" strike="noStrike">
                <a:solidFill>
                  <a:srgbClr val="000000"/>
                </a:solidFill>
                <a:latin typeface="Century Gothic"/>
                <a:ea typeface="Century Gothic"/>
                <a:cs typeface="Century Gothic"/>
                <a:sym typeface="Century Gothic"/>
              </a:rPr>
              <a:t>What makes a place special</a:t>
            </a:r>
            <a:r>
              <a:rPr b="0" i="0" lang="en-US" sz="2400" u="none" cap="none" strike="noStrike">
                <a:solidFill>
                  <a:srgbClr val="000000"/>
                </a:solidFill>
                <a:latin typeface="Arial"/>
                <a:ea typeface="Arial"/>
                <a:cs typeface="Arial"/>
                <a:sym typeface="Arial"/>
              </a:rPr>
              <a:t>?</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br>
              <a:rPr b="0" i="0" lang="en-US" sz="2400" u="none" cap="none" strike="noStrike">
                <a:solidFill>
                  <a:schemeClr val="dk1"/>
                </a:solidFill>
                <a:latin typeface="Century Gothic"/>
                <a:ea typeface="Century Gothic"/>
                <a:cs typeface="Century Gothic"/>
                <a:sym typeface="Century Gothic"/>
              </a:rPr>
            </a:br>
            <a:r>
              <a:rPr b="1" i="0" lang="en-US" sz="2400" u="none" cap="none" strike="noStrike">
                <a:solidFill>
                  <a:schemeClr val="dk1"/>
                </a:solidFill>
                <a:latin typeface="Century Gothic"/>
                <a:ea typeface="Century Gothic"/>
                <a:cs typeface="Century Gothic"/>
                <a:sym typeface="Century Gothic"/>
              </a:rPr>
              <a:t>Weekly Question</a:t>
            </a:r>
            <a:r>
              <a:rPr b="0" i="0" lang="en-US" sz="2400" u="none" cap="none" strike="noStrike">
                <a:solidFill>
                  <a:schemeClr val="dk1"/>
                </a:solidFill>
                <a:latin typeface="Century Gothic"/>
                <a:ea typeface="Century Gothic"/>
                <a:cs typeface="Century Gothic"/>
                <a:sym typeface="Century Gothic"/>
              </a:rPr>
              <a:t>: What is fun about exploring new places</a:t>
            </a:r>
            <a:r>
              <a:rPr b="0" i="0" lang="en-US" sz="2400" u="none" cap="none" strike="noStrike">
                <a:solidFill>
                  <a:schemeClr val="dk1"/>
                </a:solidFill>
                <a:latin typeface="Arial"/>
                <a:ea typeface="Arial"/>
                <a:cs typeface="Arial"/>
                <a:sym typeface="Arial"/>
              </a:rPr>
              <a:t>?</a:t>
            </a:r>
            <a:endParaRPr b="0" i="0" sz="2400" u="none" cap="none" strike="noStrike">
              <a:solidFill>
                <a:srgbClr val="000000"/>
              </a:solidFill>
              <a:latin typeface="Arial"/>
              <a:ea typeface="Arial"/>
              <a:cs typeface="Arial"/>
              <a:sym typeface="Arial"/>
            </a:endParaRPr>
          </a:p>
        </p:txBody>
      </p:sp>
      <p:sp>
        <p:nvSpPr>
          <p:cNvPr id="171" name="Google Shape;171;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128</a:t>
            </a:r>
            <a:endParaRPr b="0" i="0" sz="1400" u="none" cap="none" strike="noStrike">
              <a:solidFill>
                <a:srgbClr val="000000"/>
              </a:solidFill>
              <a:latin typeface="Century Gothic"/>
              <a:ea typeface="Century Gothic"/>
              <a:cs typeface="Century Gothic"/>
              <a:sym typeface="Century Gothic"/>
            </a:endParaRPr>
          </a:p>
        </p:txBody>
      </p:sp>
      <p:pic>
        <p:nvPicPr>
          <p:cNvPr id="172" name="Google Shape;172;p10"/>
          <p:cNvPicPr preferRelativeResize="0"/>
          <p:nvPr/>
        </p:nvPicPr>
        <p:blipFill rotWithShape="1">
          <a:blip r:embed="rId6">
            <a:alphaModFix/>
          </a:blip>
          <a:srcRect b="0" l="0" r="0" t="0"/>
          <a:stretch/>
        </p:blipFill>
        <p:spPr>
          <a:xfrm>
            <a:off x="2181131" y="1239952"/>
            <a:ext cx="6024678" cy="49642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descr="A picture containing clock&#10;&#10;Description automatically generated" id="178" name="Google Shape;178;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9" name="Google Shape;179;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0" name="Google Shape;180;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1" name="Google Shape;181;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2" name="Google Shape;182;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83" name="Google Shape;183;p11"/>
          <p:cNvGraphicFramePr/>
          <p:nvPr/>
        </p:nvGraphicFramePr>
        <p:xfrm>
          <a:off x="1590805" y="1432934"/>
          <a:ext cx="3000000" cy="3000000"/>
        </p:xfrm>
        <a:graphic>
          <a:graphicData uri="http://schemas.openxmlformats.org/drawingml/2006/table">
            <a:tbl>
              <a:tblPr bandRow="1" firstRow="1">
                <a:noFill/>
                <a:tableStyleId>{9A25054A-4BBE-4C29-A017-BA92A7A832B4}</a:tableStyleId>
              </a:tblPr>
              <a:tblGrid>
                <a:gridCol w="9007675"/>
              </a:tblGrid>
              <a:tr h="755800">
                <a:tc>
                  <a:txBody>
                    <a:bodyPr/>
                    <a:lstStyle/>
                    <a:p>
                      <a:pPr indent="0" lvl="0" marL="0" marR="0" rtl="0" algn="ctr">
                        <a:lnSpc>
                          <a:spcPct val="100000"/>
                        </a:lnSpc>
                        <a:spcBef>
                          <a:spcPts val="0"/>
                        </a:spcBef>
                        <a:spcAft>
                          <a:spcPts val="0"/>
                        </a:spcAft>
                        <a:buClr>
                          <a:srgbClr val="000000"/>
                        </a:buClr>
                        <a:buSzPts val="3200"/>
                        <a:buFont typeface="Arial"/>
                        <a:buNone/>
                      </a:pPr>
                      <a:r>
                        <a:rPr b="0" lang="en-US" sz="3200" u="none" cap="none" strike="noStrike">
                          <a:latin typeface="Century Gothic"/>
                          <a:ea typeface="Century Gothic"/>
                          <a:cs typeface="Century Gothic"/>
                          <a:sym typeface="Century Gothic"/>
                        </a:rPr>
                        <a:t>In the Mountains</a:t>
                      </a:r>
                      <a:endParaRPr sz="1400" u="none" cap="none" strike="noStrike"/>
                    </a:p>
                  </a:txBody>
                  <a:tcPr marT="45725" marB="45725" marR="91450" marL="91450"/>
                </a:tc>
              </a:tr>
              <a:tr h="755800">
                <a:tc>
                  <a:txBody>
                    <a:bodyPr/>
                    <a:lstStyle/>
                    <a:p>
                      <a:pPr indent="-342900" lvl="0" marL="342900" marR="0" rtl="0" algn="l">
                        <a:lnSpc>
                          <a:spcPct val="100000"/>
                        </a:lnSpc>
                        <a:spcBef>
                          <a:spcPts val="0"/>
                        </a:spcBef>
                        <a:spcAft>
                          <a:spcPts val="0"/>
                        </a:spcAft>
                        <a:buClr>
                          <a:srgbClr val="000000"/>
                        </a:buClr>
                        <a:buSzPts val="3200"/>
                        <a:buFont typeface="Arial"/>
                        <a:buAutoNum type="arabicPeriod"/>
                      </a:pPr>
                      <a:r>
                        <a:rPr lang="en-US" sz="3200" u="none" cap="none" strike="noStrike">
                          <a:latin typeface="Century Gothic"/>
                          <a:ea typeface="Century Gothic"/>
                          <a:cs typeface="Century Gothic"/>
                          <a:sym typeface="Century Gothic"/>
                        </a:rPr>
                        <a:t>home</a:t>
                      </a:r>
                      <a:endParaRPr sz="1400" u="none" cap="none" strike="noStrike"/>
                    </a:p>
                  </a:txBody>
                  <a:tcPr marT="45725" marB="45725" marR="91450" marL="91450"/>
                </a:tc>
              </a:tr>
              <a:tr h="755800">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latin typeface="Century Gothic"/>
                          <a:ea typeface="Century Gothic"/>
                          <a:cs typeface="Century Gothic"/>
                          <a:sym typeface="Century Gothic"/>
                        </a:rPr>
                        <a:t>2.</a:t>
                      </a:r>
                      <a:endParaRPr sz="3200" u="none" cap="none" strike="noStrike">
                        <a:latin typeface="Century Gothic"/>
                        <a:ea typeface="Century Gothic"/>
                        <a:cs typeface="Century Gothic"/>
                        <a:sym typeface="Century Gothic"/>
                      </a:endParaRPr>
                    </a:p>
                  </a:txBody>
                  <a:tcPr marT="45725" marB="45725" marR="91450" marL="91450"/>
                </a:tc>
              </a:tr>
              <a:tr h="755800">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latin typeface="Century Gothic"/>
                          <a:ea typeface="Century Gothic"/>
                          <a:cs typeface="Century Gothic"/>
                          <a:sym typeface="Century Gothic"/>
                        </a:rPr>
                        <a:t>3.</a:t>
                      </a:r>
                      <a:endParaRPr sz="3200" u="none" cap="none" strike="noStrike">
                        <a:latin typeface="Century Gothic"/>
                        <a:ea typeface="Century Gothic"/>
                        <a:cs typeface="Century Gothic"/>
                        <a:sym typeface="Century Gothic"/>
                      </a:endParaRPr>
                    </a:p>
                  </a:txBody>
                  <a:tcPr marT="45725" marB="45725" marR="91450" marL="91450"/>
                </a:tc>
              </a:tr>
              <a:tr h="755800">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latin typeface="Century Gothic"/>
                          <a:ea typeface="Century Gothic"/>
                          <a:cs typeface="Century Gothic"/>
                          <a:sym typeface="Century Gothic"/>
                        </a:rPr>
                        <a:t>4.</a:t>
                      </a:r>
                      <a:endParaRPr sz="3200" u="none" cap="none" strike="noStrike">
                        <a:latin typeface="Century Gothic"/>
                        <a:ea typeface="Century Gothic"/>
                        <a:cs typeface="Century Gothic"/>
                        <a:sym typeface="Century Gothic"/>
                      </a:endParaRPr>
                    </a:p>
                  </a:txBody>
                  <a:tcPr marT="45725" marB="45725" marR="91450" marL="91450"/>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